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68" r:id="rId4"/>
  </p:sldMasterIdLst>
  <p:notesMasterIdLst>
    <p:notesMasterId r:id="rId18"/>
  </p:notesMasterIdLst>
  <p:handoutMasterIdLst>
    <p:handoutMasterId r:id="rId19"/>
  </p:handoutMasterIdLst>
  <p:sldIdLst>
    <p:sldId id="280" r:id="rId5"/>
    <p:sldId id="281" r:id="rId6"/>
    <p:sldId id="282" r:id="rId7"/>
    <p:sldId id="283" r:id="rId8"/>
    <p:sldId id="284" r:id="rId9"/>
    <p:sldId id="285" r:id="rId10"/>
    <p:sldId id="286" r:id="rId11"/>
    <p:sldId id="287" r:id="rId12"/>
    <p:sldId id="288" r:id="rId13"/>
    <p:sldId id="289" r:id="rId14"/>
    <p:sldId id="290" r:id="rId15"/>
    <p:sldId id="292" r:id="rId16"/>
    <p:sldId id="293"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024" userDrawn="1">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42852"/>
    <a:srgbClr val="80A4C6"/>
    <a:srgbClr val="B0CED8"/>
    <a:srgbClr val="D0D2DE"/>
    <a:srgbClr val="B3B6C9"/>
    <a:srgbClr val="BCBDC2"/>
    <a:srgbClr val="BCBBC0"/>
    <a:srgbClr val="DDE3F8"/>
    <a:srgbClr val="7D8E9E"/>
    <a:srgbClr val="5C839D"/>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598" autoAdjust="0"/>
  </p:normalViewPr>
  <p:slideViewPr>
    <p:cSldViewPr snapToGrid="0">
      <p:cViewPr>
        <p:scale>
          <a:sx n="60" d="100"/>
          <a:sy n="60" d="100"/>
        </p:scale>
        <p:origin x="908" y="204"/>
      </p:cViewPr>
      <p:guideLst>
        <p:guide orient="horz" pos="3024"/>
        <p:guide pos="3840"/>
      </p:guideLst>
    </p:cSldViewPr>
  </p:slideViewPr>
  <p:notesTextViewPr>
    <p:cViewPr>
      <p:scale>
        <a:sx n="1" d="1"/>
        <a:sy n="1" d="1"/>
      </p:scale>
      <p:origin x="0" y="0"/>
    </p:cViewPr>
  </p:notesTextViewPr>
  <p:sorterViewPr>
    <p:cViewPr varScale="1">
      <p:scale>
        <a:sx n="100" d="100"/>
        <a:sy n="100" d="100"/>
      </p:scale>
      <p:origin x="0" y="0"/>
    </p:cViewPr>
  </p:sorterViewPr>
  <p:notesViewPr>
    <p:cSldViewPr snapToGrid="0">
      <p:cViewPr varScale="1">
        <p:scale>
          <a:sx n="99" d="100"/>
          <a:sy n="99" d="100"/>
        </p:scale>
        <p:origin x="3570" y="7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6D5BA81-4364-4885-8658-127B4AAA071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a:extLst>
              <a:ext uri="{FF2B5EF4-FFF2-40B4-BE49-F238E27FC236}">
                <a16:creationId xmlns:a16="http://schemas.microsoft.com/office/drawing/2014/main" id="{96FEA860-69FE-4A3C-BA6F-20A747A3012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8F98D05-E41C-43CD-BE47-676442F31382}" type="datetime1">
              <a:rPr lang="en-GB" smtClean="0"/>
              <a:t>28/05/2023</a:t>
            </a:fld>
            <a:endParaRPr lang="en-GB"/>
          </a:p>
        </p:txBody>
      </p:sp>
      <p:sp>
        <p:nvSpPr>
          <p:cNvPr id="4" name="Footer Placeholder 3">
            <a:extLst>
              <a:ext uri="{FF2B5EF4-FFF2-40B4-BE49-F238E27FC236}">
                <a16:creationId xmlns:a16="http://schemas.microsoft.com/office/drawing/2014/main" id="{82F00D04-E4BD-448A-8AF9-5F8BDBD7D40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a:extLst>
              <a:ext uri="{FF2B5EF4-FFF2-40B4-BE49-F238E27FC236}">
                <a16:creationId xmlns:a16="http://schemas.microsoft.com/office/drawing/2014/main" id="{E9996F53-FD3B-4F5D-A836-B51206D69B8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DFC5C21-2A6A-468F-8840-7DC37016AC94}" type="slidenum">
              <a:rPr lang="en-GB" smtClean="0"/>
              <a:t>‹#›</a:t>
            </a:fld>
            <a:endParaRPr lang="en-GB"/>
          </a:p>
        </p:txBody>
      </p:sp>
    </p:spTree>
    <p:extLst>
      <p:ext uri="{BB962C8B-B14F-4D97-AF65-F5344CB8AC3E}">
        <p14:creationId xmlns:p14="http://schemas.microsoft.com/office/powerpoint/2010/main" val="164584152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GB" noProof="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BE2E7C11-3AFE-4E28-A165-1E81C6B9BBB4}" type="datetime1">
              <a:rPr lang="en-GB" noProof="0" smtClean="0"/>
              <a:t>28/05/2023</a:t>
            </a:fld>
            <a:endParaRPr lang="en-GB" noProof="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n-GB" noProof="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GB" noProof="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5E485773-E831-40C3-B08E-FE9BDAA69383}" type="slidenum">
              <a:rPr lang="en-GB" noProof="0" smtClean="0"/>
              <a:t>‹#›</a:t>
            </a:fld>
            <a:endParaRPr lang="en-GB" noProof="0"/>
          </a:p>
        </p:txBody>
      </p:sp>
    </p:spTree>
    <p:extLst>
      <p:ext uri="{BB962C8B-B14F-4D97-AF65-F5344CB8AC3E}">
        <p14:creationId xmlns:p14="http://schemas.microsoft.com/office/powerpoint/2010/main" val="4140957925"/>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F4ECB-46E7-486E-E5B2-76E0CF15FCB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D0065217-829A-FEA8-2BD7-699242164A7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ADF09EE0-6777-D1A8-921B-CC0385D7AE89}"/>
              </a:ext>
            </a:extLst>
          </p:cNvPr>
          <p:cNvSpPr>
            <a:spLocks noGrp="1"/>
          </p:cNvSpPr>
          <p:nvPr>
            <p:ph type="dt" sz="half" idx="10"/>
          </p:nvPr>
        </p:nvSpPr>
        <p:spPr/>
        <p:txBody>
          <a:bodyPr/>
          <a:lstStyle/>
          <a:p>
            <a:fld id="{DDEB708C-6292-43E2-8FF1-77F80DDB314F}" type="datetimeFigureOut">
              <a:rPr lang="en-GB" smtClean="0"/>
              <a:t>28/05/2023</a:t>
            </a:fld>
            <a:endParaRPr lang="en-GB"/>
          </a:p>
        </p:txBody>
      </p:sp>
      <p:sp>
        <p:nvSpPr>
          <p:cNvPr id="5" name="Footer Placeholder 4">
            <a:extLst>
              <a:ext uri="{FF2B5EF4-FFF2-40B4-BE49-F238E27FC236}">
                <a16:creationId xmlns:a16="http://schemas.microsoft.com/office/drawing/2014/main" id="{D9C1E35A-ACED-3E84-4928-90BE5D9CB73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F471EFE-4168-4946-CB45-5E6465CFA48C}"/>
              </a:ext>
            </a:extLst>
          </p:cNvPr>
          <p:cNvSpPr>
            <a:spLocks noGrp="1"/>
          </p:cNvSpPr>
          <p:nvPr>
            <p:ph type="sldNum" sz="quarter" idx="12"/>
          </p:nvPr>
        </p:nvSpPr>
        <p:spPr/>
        <p:txBody>
          <a:bodyPr/>
          <a:lstStyle/>
          <a:p>
            <a:fld id="{04A1E297-50AE-4F5F-8064-36A4D1C3CED5}" type="slidenum">
              <a:rPr lang="en-GB" smtClean="0"/>
              <a:t>‹#›</a:t>
            </a:fld>
            <a:endParaRPr lang="en-GB"/>
          </a:p>
        </p:txBody>
      </p:sp>
    </p:spTree>
    <p:extLst>
      <p:ext uri="{BB962C8B-B14F-4D97-AF65-F5344CB8AC3E}">
        <p14:creationId xmlns:p14="http://schemas.microsoft.com/office/powerpoint/2010/main" val="2791609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65E0CB-42CC-E1A3-EF7C-EF7AF7C26CE5}"/>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ADAFE8DC-3307-080F-1EBA-9AF97257883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55C5238-E8EE-5EC4-E1E3-7E95D4076A2D}"/>
              </a:ext>
            </a:extLst>
          </p:cNvPr>
          <p:cNvSpPr>
            <a:spLocks noGrp="1"/>
          </p:cNvSpPr>
          <p:nvPr>
            <p:ph type="dt" sz="half" idx="10"/>
          </p:nvPr>
        </p:nvSpPr>
        <p:spPr/>
        <p:txBody>
          <a:bodyPr/>
          <a:lstStyle/>
          <a:p>
            <a:pPr rtl="0"/>
            <a:r>
              <a:rPr lang="en-GB" noProof="0"/>
              <a:t>20XX</a:t>
            </a:r>
          </a:p>
        </p:txBody>
      </p:sp>
      <p:sp>
        <p:nvSpPr>
          <p:cNvPr id="5" name="Footer Placeholder 4">
            <a:extLst>
              <a:ext uri="{FF2B5EF4-FFF2-40B4-BE49-F238E27FC236}">
                <a16:creationId xmlns:a16="http://schemas.microsoft.com/office/drawing/2014/main" id="{9FAE3147-B745-5384-BCD4-1B4663FD07E2}"/>
              </a:ext>
            </a:extLst>
          </p:cNvPr>
          <p:cNvSpPr>
            <a:spLocks noGrp="1"/>
          </p:cNvSpPr>
          <p:nvPr>
            <p:ph type="ftr" sz="quarter" idx="11"/>
          </p:nvPr>
        </p:nvSpPr>
        <p:spPr/>
        <p:txBody>
          <a:bodyPr/>
          <a:lstStyle/>
          <a:p>
            <a:pPr rtl="0"/>
            <a:r>
              <a:rPr lang="en-GB" noProof="0"/>
              <a:t>Sample Text</a:t>
            </a:r>
          </a:p>
        </p:txBody>
      </p:sp>
      <p:sp>
        <p:nvSpPr>
          <p:cNvPr id="6" name="Slide Number Placeholder 5">
            <a:extLst>
              <a:ext uri="{FF2B5EF4-FFF2-40B4-BE49-F238E27FC236}">
                <a16:creationId xmlns:a16="http://schemas.microsoft.com/office/drawing/2014/main" id="{DFEF8D2C-CD4B-4FB6-3352-6CC9912A4DE9}"/>
              </a:ext>
            </a:extLst>
          </p:cNvPr>
          <p:cNvSpPr>
            <a:spLocks noGrp="1"/>
          </p:cNvSpPr>
          <p:nvPr>
            <p:ph type="sldNum" sz="quarter" idx="12"/>
          </p:nvPr>
        </p:nvSpPr>
        <p:spPr/>
        <p:txBody>
          <a:bodyPr/>
          <a:lstStyle/>
          <a:p>
            <a:pPr rtl="0"/>
            <a:fld id="{AE208ADF-3ADD-483D-A721-14E3EEE2C135}" type="slidenum">
              <a:rPr lang="en-GB" noProof="0" smtClean="0"/>
              <a:pPr/>
              <a:t>‹#›</a:t>
            </a:fld>
            <a:endParaRPr lang="en-GB" noProof="0"/>
          </a:p>
        </p:txBody>
      </p:sp>
    </p:spTree>
    <p:extLst>
      <p:ext uri="{BB962C8B-B14F-4D97-AF65-F5344CB8AC3E}">
        <p14:creationId xmlns:p14="http://schemas.microsoft.com/office/powerpoint/2010/main" val="5240150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1BC6CDE-1D36-CD90-AF0C-BFE7224E407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95BEF26F-615F-A6C8-578D-B96189CC26B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A480E62-6F62-0A1F-302B-2AAFD510F152}"/>
              </a:ext>
            </a:extLst>
          </p:cNvPr>
          <p:cNvSpPr>
            <a:spLocks noGrp="1"/>
          </p:cNvSpPr>
          <p:nvPr>
            <p:ph type="dt" sz="half" idx="10"/>
          </p:nvPr>
        </p:nvSpPr>
        <p:spPr/>
        <p:txBody>
          <a:bodyPr/>
          <a:lstStyle/>
          <a:p>
            <a:pPr rtl="0"/>
            <a:r>
              <a:rPr lang="en-GB" noProof="0"/>
              <a:t>20XX</a:t>
            </a:r>
          </a:p>
        </p:txBody>
      </p:sp>
      <p:sp>
        <p:nvSpPr>
          <p:cNvPr id="5" name="Footer Placeholder 4">
            <a:extLst>
              <a:ext uri="{FF2B5EF4-FFF2-40B4-BE49-F238E27FC236}">
                <a16:creationId xmlns:a16="http://schemas.microsoft.com/office/drawing/2014/main" id="{5A82F633-FB1C-3C5C-56EF-BA1796CA982F}"/>
              </a:ext>
            </a:extLst>
          </p:cNvPr>
          <p:cNvSpPr>
            <a:spLocks noGrp="1"/>
          </p:cNvSpPr>
          <p:nvPr>
            <p:ph type="ftr" sz="quarter" idx="11"/>
          </p:nvPr>
        </p:nvSpPr>
        <p:spPr/>
        <p:txBody>
          <a:bodyPr/>
          <a:lstStyle/>
          <a:p>
            <a:pPr rtl="0"/>
            <a:r>
              <a:rPr lang="en-GB" noProof="0"/>
              <a:t>Sample Text</a:t>
            </a:r>
          </a:p>
        </p:txBody>
      </p:sp>
      <p:sp>
        <p:nvSpPr>
          <p:cNvPr id="6" name="Slide Number Placeholder 5">
            <a:extLst>
              <a:ext uri="{FF2B5EF4-FFF2-40B4-BE49-F238E27FC236}">
                <a16:creationId xmlns:a16="http://schemas.microsoft.com/office/drawing/2014/main" id="{CC12E3A8-62DE-9401-8EEE-804A677A6678}"/>
              </a:ext>
            </a:extLst>
          </p:cNvPr>
          <p:cNvSpPr>
            <a:spLocks noGrp="1"/>
          </p:cNvSpPr>
          <p:nvPr>
            <p:ph type="sldNum" sz="quarter" idx="12"/>
          </p:nvPr>
        </p:nvSpPr>
        <p:spPr/>
        <p:txBody>
          <a:bodyPr/>
          <a:lstStyle/>
          <a:p>
            <a:pPr rtl="0"/>
            <a:fld id="{AE208ADF-3ADD-483D-A721-14E3EEE2C135}" type="slidenum">
              <a:rPr lang="en-GB" noProof="0" smtClean="0"/>
              <a:pPr/>
              <a:t>‹#›</a:t>
            </a:fld>
            <a:endParaRPr lang="en-GB" noProof="0"/>
          </a:p>
        </p:txBody>
      </p:sp>
    </p:spTree>
    <p:extLst>
      <p:ext uri="{BB962C8B-B14F-4D97-AF65-F5344CB8AC3E}">
        <p14:creationId xmlns:p14="http://schemas.microsoft.com/office/powerpoint/2010/main" val="146225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1430B9-6DAB-24B5-3EC8-7CE1C495D22B}"/>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E0C47DAE-A344-5222-0BDD-A39082D95E1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142ADFFD-A32F-000E-A2CC-D26067C7E20B}"/>
              </a:ext>
            </a:extLst>
          </p:cNvPr>
          <p:cNvSpPr>
            <a:spLocks noGrp="1"/>
          </p:cNvSpPr>
          <p:nvPr>
            <p:ph type="dt" sz="half" idx="10"/>
          </p:nvPr>
        </p:nvSpPr>
        <p:spPr/>
        <p:txBody>
          <a:bodyPr/>
          <a:lstStyle/>
          <a:p>
            <a:pPr rtl="0"/>
            <a:r>
              <a:rPr lang="en-GB" noProof="0"/>
              <a:t>20XX</a:t>
            </a:r>
          </a:p>
        </p:txBody>
      </p:sp>
      <p:sp>
        <p:nvSpPr>
          <p:cNvPr id="5" name="Footer Placeholder 4">
            <a:extLst>
              <a:ext uri="{FF2B5EF4-FFF2-40B4-BE49-F238E27FC236}">
                <a16:creationId xmlns:a16="http://schemas.microsoft.com/office/drawing/2014/main" id="{66EF6379-43BC-75F0-C669-8D7F47EC5ABA}"/>
              </a:ext>
            </a:extLst>
          </p:cNvPr>
          <p:cNvSpPr>
            <a:spLocks noGrp="1"/>
          </p:cNvSpPr>
          <p:nvPr>
            <p:ph type="ftr" sz="quarter" idx="11"/>
          </p:nvPr>
        </p:nvSpPr>
        <p:spPr/>
        <p:txBody>
          <a:bodyPr/>
          <a:lstStyle/>
          <a:p>
            <a:pPr rtl="0"/>
            <a:r>
              <a:rPr lang="en-GB" noProof="0"/>
              <a:t>Sample Text</a:t>
            </a:r>
          </a:p>
        </p:txBody>
      </p:sp>
      <p:sp>
        <p:nvSpPr>
          <p:cNvPr id="6" name="Slide Number Placeholder 5">
            <a:extLst>
              <a:ext uri="{FF2B5EF4-FFF2-40B4-BE49-F238E27FC236}">
                <a16:creationId xmlns:a16="http://schemas.microsoft.com/office/drawing/2014/main" id="{D7C63868-D634-04B6-AE90-F877FDEEF547}"/>
              </a:ext>
            </a:extLst>
          </p:cNvPr>
          <p:cNvSpPr>
            <a:spLocks noGrp="1"/>
          </p:cNvSpPr>
          <p:nvPr>
            <p:ph type="sldNum" sz="quarter" idx="12"/>
          </p:nvPr>
        </p:nvSpPr>
        <p:spPr/>
        <p:txBody>
          <a:bodyPr/>
          <a:lstStyle/>
          <a:p>
            <a:pPr rtl="0"/>
            <a:fld id="{AE208ADF-3ADD-483D-A721-14E3EEE2C135}" type="slidenum">
              <a:rPr lang="en-GB" noProof="0" smtClean="0"/>
              <a:pPr/>
              <a:t>‹#›</a:t>
            </a:fld>
            <a:endParaRPr lang="en-GB" noProof="0"/>
          </a:p>
        </p:txBody>
      </p:sp>
    </p:spTree>
    <p:extLst>
      <p:ext uri="{BB962C8B-B14F-4D97-AF65-F5344CB8AC3E}">
        <p14:creationId xmlns:p14="http://schemas.microsoft.com/office/powerpoint/2010/main" val="44823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9944B-B44B-158B-A555-EFAFF2DF18A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52925997-6E98-EE80-4916-A4CDE0A8500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74EB619-2843-004B-9C47-AEEA4EB5FBAC}"/>
              </a:ext>
            </a:extLst>
          </p:cNvPr>
          <p:cNvSpPr>
            <a:spLocks noGrp="1"/>
          </p:cNvSpPr>
          <p:nvPr>
            <p:ph type="dt" sz="half" idx="10"/>
          </p:nvPr>
        </p:nvSpPr>
        <p:spPr/>
        <p:txBody>
          <a:bodyPr/>
          <a:lstStyle/>
          <a:p>
            <a:fld id="{DDEB708C-6292-43E2-8FF1-77F80DDB314F}" type="datetimeFigureOut">
              <a:rPr lang="en-GB" smtClean="0"/>
              <a:t>28/05/2023</a:t>
            </a:fld>
            <a:endParaRPr lang="en-GB"/>
          </a:p>
        </p:txBody>
      </p:sp>
      <p:sp>
        <p:nvSpPr>
          <p:cNvPr id="5" name="Footer Placeholder 4">
            <a:extLst>
              <a:ext uri="{FF2B5EF4-FFF2-40B4-BE49-F238E27FC236}">
                <a16:creationId xmlns:a16="http://schemas.microsoft.com/office/drawing/2014/main" id="{85AF0554-333F-22E7-EA6C-EE108807E80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8B00948-A5E9-9FC2-9D8D-F1A522270B16}"/>
              </a:ext>
            </a:extLst>
          </p:cNvPr>
          <p:cNvSpPr>
            <a:spLocks noGrp="1"/>
          </p:cNvSpPr>
          <p:nvPr>
            <p:ph type="sldNum" sz="quarter" idx="12"/>
          </p:nvPr>
        </p:nvSpPr>
        <p:spPr/>
        <p:txBody>
          <a:bodyPr/>
          <a:lstStyle/>
          <a:p>
            <a:fld id="{04A1E297-50AE-4F5F-8064-36A4D1C3CED5}" type="slidenum">
              <a:rPr lang="en-GB" smtClean="0"/>
              <a:t>‹#›</a:t>
            </a:fld>
            <a:endParaRPr lang="en-GB"/>
          </a:p>
        </p:txBody>
      </p:sp>
    </p:spTree>
    <p:extLst>
      <p:ext uri="{BB962C8B-B14F-4D97-AF65-F5344CB8AC3E}">
        <p14:creationId xmlns:p14="http://schemas.microsoft.com/office/powerpoint/2010/main" val="1383738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E1C88E-C783-4E89-3424-0F63E35EDD25}"/>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96BD2FA8-8ED8-7B0E-92C9-9D3D4E4206B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867670B5-477D-C6E2-882D-3226A716A99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4F3C36F7-5D1E-CEF2-6C0A-9DCAB5622D32}"/>
              </a:ext>
            </a:extLst>
          </p:cNvPr>
          <p:cNvSpPr>
            <a:spLocks noGrp="1"/>
          </p:cNvSpPr>
          <p:nvPr>
            <p:ph type="dt" sz="half" idx="10"/>
          </p:nvPr>
        </p:nvSpPr>
        <p:spPr/>
        <p:txBody>
          <a:bodyPr/>
          <a:lstStyle/>
          <a:p>
            <a:fld id="{DDEB708C-6292-43E2-8FF1-77F80DDB314F}" type="datetimeFigureOut">
              <a:rPr lang="en-GB" smtClean="0"/>
              <a:t>28/05/2023</a:t>
            </a:fld>
            <a:endParaRPr lang="en-GB"/>
          </a:p>
        </p:txBody>
      </p:sp>
      <p:sp>
        <p:nvSpPr>
          <p:cNvPr id="6" name="Footer Placeholder 5">
            <a:extLst>
              <a:ext uri="{FF2B5EF4-FFF2-40B4-BE49-F238E27FC236}">
                <a16:creationId xmlns:a16="http://schemas.microsoft.com/office/drawing/2014/main" id="{823A65EE-044D-1BCB-B367-A10FA707FBC2}"/>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3685A2AD-2388-7905-3874-7B87B1565B6C}"/>
              </a:ext>
            </a:extLst>
          </p:cNvPr>
          <p:cNvSpPr>
            <a:spLocks noGrp="1"/>
          </p:cNvSpPr>
          <p:nvPr>
            <p:ph type="sldNum" sz="quarter" idx="12"/>
          </p:nvPr>
        </p:nvSpPr>
        <p:spPr/>
        <p:txBody>
          <a:bodyPr/>
          <a:lstStyle/>
          <a:p>
            <a:fld id="{04A1E297-50AE-4F5F-8064-36A4D1C3CED5}" type="slidenum">
              <a:rPr lang="en-GB" smtClean="0"/>
              <a:t>‹#›</a:t>
            </a:fld>
            <a:endParaRPr lang="en-GB"/>
          </a:p>
        </p:txBody>
      </p:sp>
    </p:spTree>
    <p:extLst>
      <p:ext uri="{BB962C8B-B14F-4D97-AF65-F5344CB8AC3E}">
        <p14:creationId xmlns:p14="http://schemas.microsoft.com/office/powerpoint/2010/main" val="148240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2F2E2-BE82-D6F8-B312-9D8E0FA2409E}"/>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D5DDC588-8E32-AD3E-E2C1-B8C03A23190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EEAADC5-0A2C-3BA5-E8AB-B725ACF859C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1A41AB56-6ACF-CA96-A256-405F25E8AEA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BB4DE97-499E-15EB-1093-19FCDC2BA2B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4660B935-6543-D198-A3AC-C98999D22EFF}"/>
              </a:ext>
            </a:extLst>
          </p:cNvPr>
          <p:cNvSpPr>
            <a:spLocks noGrp="1"/>
          </p:cNvSpPr>
          <p:nvPr>
            <p:ph type="dt" sz="half" idx="10"/>
          </p:nvPr>
        </p:nvSpPr>
        <p:spPr/>
        <p:txBody>
          <a:bodyPr/>
          <a:lstStyle/>
          <a:p>
            <a:pPr rtl="0"/>
            <a:r>
              <a:rPr lang="en-GB" noProof="0"/>
              <a:t>20XX</a:t>
            </a:r>
          </a:p>
        </p:txBody>
      </p:sp>
      <p:sp>
        <p:nvSpPr>
          <p:cNvPr id="8" name="Footer Placeholder 7">
            <a:extLst>
              <a:ext uri="{FF2B5EF4-FFF2-40B4-BE49-F238E27FC236}">
                <a16:creationId xmlns:a16="http://schemas.microsoft.com/office/drawing/2014/main" id="{ED4E9A40-2B60-E9D0-C99A-2D581DE47E59}"/>
              </a:ext>
            </a:extLst>
          </p:cNvPr>
          <p:cNvSpPr>
            <a:spLocks noGrp="1"/>
          </p:cNvSpPr>
          <p:nvPr>
            <p:ph type="ftr" sz="quarter" idx="11"/>
          </p:nvPr>
        </p:nvSpPr>
        <p:spPr/>
        <p:txBody>
          <a:bodyPr/>
          <a:lstStyle/>
          <a:p>
            <a:pPr rtl="0"/>
            <a:r>
              <a:rPr lang="en-GB" noProof="0"/>
              <a:t>Sample Text</a:t>
            </a:r>
          </a:p>
        </p:txBody>
      </p:sp>
      <p:sp>
        <p:nvSpPr>
          <p:cNvPr id="9" name="Slide Number Placeholder 8">
            <a:extLst>
              <a:ext uri="{FF2B5EF4-FFF2-40B4-BE49-F238E27FC236}">
                <a16:creationId xmlns:a16="http://schemas.microsoft.com/office/drawing/2014/main" id="{4AE1C164-A2C5-7A81-D378-44A977E484C5}"/>
              </a:ext>
            </a:extLst>
          </p:cNvPr>
          <p:cNvSpPr>
            <a:spLocks noGrp="1"/>
          </p:cNvSpPr>
          <p:nvPr>
            <p:ph type="sldNum" sz="quarter" idx="12"/>
          </p:nvPr>
        </p:nvSpPr>
        <p:spPr/>
        <p:txBody>
          <a:bodyPr/>
          <a:lstStyle/>
          <a:p>
            <a:pPr rtl="0"/>
            <a:fld id="{AE208ADF-3ADD-483D-A721-14E3EEE2C135}" type="slidenum">
              <a:rPr lang="en-GB" noProof="0" smtClean="0"/>
              <a:pPr/>
              <a:t>‹#›</a:t>
            </a:fld>
            <a:endParaRPr lang="en-GB" noProof="0"/>
          </a:p>
        </p:txBody>
      </p:sp>
    </p:spTree>
    <p:extLst>
      <p:ext uri="{BB962C8B-B14F-4D97-AF65-F5344CB8AC3E}">
        <p14:creationId xmlns:p14="http://schemas.microsoft.com/office/powerpoint/2010/main" val="2981597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C578A1-C28F-1F30-F432-B13483BD16E9}"/>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60428206-DE47-C383-FD78-3363A02755BA}"/>
              </a:ext>
            </a:extLst>
          </p:cNvPr>
          <p:cNvSpPr>
            <a:spLocks noGrp="1"/>
          </p:cNvSpPr>
          <p:nvPr>
            <p:ph type="dt" sz="half" idx="10"/>
          </p:nvPr>
        </p:nvSpPr>
        <p:spPr/>
        <p:txBody>
          <a:bodyPr/>
          <a:lstStyle/>
          <a:p>
            <a:pPr rtl="0"/>
            <a:r>
              <a:rPr lang="en-GB" noProof="0"/>
              <a:t>20XX</a:t>
            </a:r>
          </a:p>
        </p:txBody>
      </p:sp>
      <p:sp>
        <p:nvSpPr>
          <p:cNvPr id="4" name="Footer Placeholder 3">
            <a:extLst>
              <a:ext uri="{FF2B5EF4-FFF2-40B4-BE49-F238E27FC236}">
                <a16:creationId xmlns:a16="http://schemas.microsoft.com/office/drawing/2014/main" id="{197FF4FD-FDBB-3360-54BE-507680D200D4}"/>
              </a:ext>
            </a:extLst>
          </p:cNvPr>
          <p:cNvSpPr>
            <a:spLocks noGrp="1"/>
          </p:cNvSpPr>
          <p:nvPr>
            <p:ph type="ftr" sz="quarter" idx="11"/>
          </p:nvPr>
        </p:nvSpPr>
        <p:spPr/>
        <p:txBody>
          <a:bodyPr/>
          <a:lstStyle/>
          <a:p>
            <a:pPr rtl="0"/>
            <a:r>
              <a:rPr lang="en-GB" noProof="0"/>
              <a:t>Sample Text</a:t>
            </a:r>
          </a:p>
        </p:txBody>
      </p:sp>
      <p:sp>
        <p:nvSpPr>
          <p:cNvPr id="5" name="Slide Number Placeholder 4">
            <a:extLst>
              <a:ext uri="{FF2B5EF4-FFF2-40B4-BE49-F238E27FC236}">
                <a16:creationId xmlns:a16="http://schemas.microsoft.com/office/drawing/2014/main" id="{4715EAA1-6BE3-3D08-DE20-66C47977A09D}"/>
              </a:ext>
            </a:extLst>
          </p:cNvPr>
          <p:cNvSpPr>
            <a:spLocks noGrp="1"/>
          </p:cNvSpPr>
          <p:nvPr>
            <p:ph type="sldNum" sz="quarter" idx="12"/>
          </p:nvPr>
        </p:nvSpPr>
        <p:spPr/>
        <p:txBody>
          <a:bodyPr/>
          <a:lstStyle/>
          <a:p>
            <a:pPr rtl="0"/>
            <a:fld id="{AE208ADF-3ADD-483D-A721-14E3EEE2C135}" type="slidenum">
              <a:rPr lang="en-GB" noProof="0" smtClean="0"/>
              <a:pPr/>
              <a:t>‹#›</a:t>
            </a:fld>
            <a:endParaRPr lang="en-GB" noProof="0"/>
          </a:p>
        </p:txBody>
      </p:sp>
    </p:spTree>
    <p:extLst>
      <p:ext uri="{BB962C8B-B14F-4D97-AF65-F5344CB8AC3E}">
        <p14:creationId xmlns:p14="http://schemas.microsoft.com/office/powerpoint/2010/main" val="3808722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05E1824-DAFB-10FD-6C1A-5D881C7B3B15}"/>
              </a:ext>
            </a:extLst>
          </p:cNvPr>
          <p:cNvSpPr>
            <a:spLocks noGrp="1"/>
          </p:cNvSpPr>
          <p:nvPr>
            <p:ph type="dt" sz="half" idx="10"/>
          </p:nvPr>
        </p:nvSpPr>
        <p:spPr/>
        <p:txBody>
          <a:bodyPr/>
          <a:lstStyle/>
          <a:p>
            <a:fld id="{DDEB708C-6292-43E2-8FF1-77F80DDB314F}" type="datetimeFigureOut">
              <a:rPr lang="en-GB" smtClean="0"/>
              <a:t>28/05/2023</a:t>
            </a:fld>
            <a:endParaRPr lang="en-GB"/>
          </a:p>
        </p:txBody>
      </p:sp>
      <p:sp>
        <p:nvSpPr>
          <p:cNvPr id="3" name="Footer Placeholder 2">
            <a:extLst>
              <a:ext uri="{FF2B5EF4-FFF2-40B4-BE49-F238E27FC236}">
                <a16:creationId xmlns:a16="http://schemas.microsoft.com/office/drawing/2014/main" id="{A78FCE7C-EB11-40A5-04A5-3A4E4AADABD2}"/>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8C4110BE-5174-F4E3-F064-C78DC0D90CFD}"/>
              </a:ext>
            </a:extLst>
          </p:cNvPr>
          <p:cNvSpPr>
            <a:spLocks noGrp="1"/>
          </p:cNvSpPr>
          <p:nvPr>
            <p:ph type="sldNum" sz="quarter" idx="12"/>
          </p:nvPr>
        </p:nvSpPr>
        <p:spPr/>
        <p:txBody>
          <a:bodyPr/>
          <a:lstStyle/>
          <a:p>
            <a:fld id="{04A1E297-50AE-4F5F-8064-36A4D1C3CED5}" type="slidenum">
              <a:rPr lang="en-GB" smtClean="0"/>
              <a:t>‹#›</a:t>
            </a:fld>
            <a:endParaRPr lang="en-GB"/>
          </a:p>
        </p:txBody>
      </p:sp>
    </p:spTree>
    <p:extLst>
      <p:ext uri="{BB962C8B-B14F-4D97-AF65-F5344CB8AC3E}">
        <p14:creationId xmlns:p14="http://schemas.microsoft.com/office/powerpoint/2010/main" val="3805962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53F8E-AC88-BA11-256C-66D1AC434FB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E4619D18-C53B-60CC-4452-46F27A7292D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87325A31-71DB-4FC0-B3F8-F88DF21AC71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58CAFD7-6BA6-18FB-1599-48829FCB401C}"/>
              </a:ext>
            </a:extLst>
          </p:cNvPr>
          <p:cNvSpPr>
            <a:spLocks noGrp="1"/>
          </p:cNvSpPr>
          <p:nvPr>
            <p:ph type="dt" sz="half" idx="10"/>
          </p:nvPr>
        </p:nvSpPr>
        <p:spPr/>
        <p:txBody>
          <a:bodyPr/>
          <a:lstStyle/>
          <a:p>
            <a:fld id="{DDEB708C-6292-43E2-8FF1-77F80DDB314F}" type="datetimeFigureOut">
              <a:rPr lang="en-GB" smtClean="0"/>
              <a:t>28/05/2023</a:t>
            </a:fld>
            <a:endParaRPr lang="en-GB"/>
          </a:p>
        </p:txBody>
      </p:sp>
      <p:sp>
        <p:nvSpPr>
          <p:cNvPr id="6" name="Footer Placeholder 5">
            <a:extLst>
              <a:ext uri="{FF2B5EF4-FFF2-40B4-BE49-F238E27FC236}">
                <a16:creationId xmlns:a16="http://schemas.microsoft.com/office/drawing/2014/main" id="{82846BFE-6006-DEE7-1672-E2870680BAAF}"/>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C11D768-952C-55B9-B060-7B89AF3C2562}"/>
              </a:ext>
            </a:extLst>
          </p:cNvPr>
          <p:cNvSpPr>
            <a:spLocks noGrp="1"/>
          </p:cNvSpPr>
          <p:nvPr>
            <p:ph type="sldNum" sz="quarter" idx="12"/>
          </p:nvPr>
        </p:nvSpPr>
        <p:spPr/>
        <p:txBody>
          <a:bodyPr/>
          <a:lstStyle/>
          <a:p>
            <a:fld id="{04A1E297-50AE-4F5F-8064-36A4D1C3CED5}" type="slidenum">
              <a:rPr lang="en-GB" smtClean="0"/>
              <a:t>‹#›</a:t>
            </a:fld>
            <a:endParaRPr lang="en-GB"/>
          </a:p>
        </p:txBody>
      </p:sp>
    </p:spTree>
    <p:extLst>
      <p:ext uri="{BB962C8B-B14F-4D97-AF65-F5344CB8AC3E}">
        <p14:creationId xmlns:p14="http://schemas.microsoft.com/office/powerpoint/2010/main" val="1037487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AB85BC-9AF4-158E-2771-EB8B255549F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5CA61345-7B9C-7E66-5EFB-053738FE116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B8369D1B-63EC-8D0C-DC10-51B45DD114E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88F896F-B70D-275D-6151-E9529CB0CCF2}"/>
              </a:ext>
            </a:extLst>
          </p:cNvPr>
          <p:cNvSpPr>
            <a:spLocks noGrp="1"/>
          </p:cNvSpPr>
          <p:nvPr>
            <p:ph type="dt" sz="half" idx="10"/>
          </p:nvPr>
        </p:nvSpPr>
        <p:spPr/>
        <p:txBody>
          <a:bodyPr/>
          <a:lstStyle/>
          <a:p>
            <a:fld id="{DDEB708C-6292-43E2-8FF1-77F80DDB314F}" type="datetimeFigureOut">
              <a:rPr lang="en-GB" smtClean="0"/>
              <a:t>28/05/2023</a:t>
            </a:fld>
            <a:endParaRPr lang="en-GB"/>
          </a:p>
        </p:txBody>
      </p:sp>
      <p:sp>
        <p:nvSpPr>
          <p:cNvPr id="6" name="Footer Placeholder 5">
            <a:extLst>
              <a:ext uri="{FF2B5EF4-FFF2-40B4-BE49-F238E27FC236}">
                <a16:creationId xmlns:a16="http://schemas.microsoft.com/office/drawing/2014/main" id="{DF41DE8E-6C7F-58B2-0F6E-114DADD5FF8C}"/>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D46EF474-2E2D-99B0-5329-D49678724F7E}"/>
              </a:ext>
            </a:extLst>
          </p:cNvPr>
          <p:cNvSpPr>
            <a:spLocks noGrp="1"/>
          </p:cNvSpPr>
          <p:nvPr>
            <p:ph type="sldNum" sz="quarter" idx="12"/>
          </p:nvPr>
        </p:nvSpPr>
        <p:spPr/>
        <p:txBody>
          <a:bodyPr/>
          <a:lstStyle/>
          <a:p>
            <a:fld id="{04A1E297-50AE-4F5F-8064-36A4D1C3CED5}" type="slidenum">
              <a:rPr lang="en-GB" smtClean="0"/>
              <a:t>‹#›</a:t>
            </a:fld>
            <a:endParaRPr lang="en-GB"/>
          </a:p>
        </p:txBody>
      </p:sp>
    </p:spTree>
    <p:extLst>
      <p:ext uri="{BB962C8B-B14F-4D97-AF65-F5344CB8AC3E}">
        <p14:creationId xmlns:p14="http://schemas.microsoft.com/office/powerpoint/2010/main" val="38518733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0CDC59D-636F-DBB5-222C-F501A56F643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763707E9-C5FF-F558-EE41-BCB87DC876B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ED2BF1A6-0908-9106-CFF0-5982839AC6C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rtl="0"/>
            <a:r>
              <a:rPr lang="en-GB" noProof="0"/>
              <a:t>20XX</a:t>
            </a:r>
          </a:p>
        </p:txBody>
      </p:sp>
      <p:sp>
        <p:nvSpPr>
          <p:cNvPr id="5" name="Footer Placeholder 4">
            <a:extLst>
              <a:ext uri="{FF2B5EF4-FFF2-40B4-BE49-F238E27FC236}">
                <a16:creationId xmlns:a16="http://schemas.microsoft.com/office/drawing/2014/main" id="{DB183BF1-1314-4CE6-EF61-E01F3B61EAA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rtl="0"/>
            <a:r>
              <a:rPr lang="en-GB" noProof="0"/>
              <a:t>Sample Text</a:t>
            </a:r>
          </a:p>
        </p:txBody>
      </p:sp>
      <p:sp>
        <p:nvSpPr>
          <p:cNvPr id="6" name="Slide Number Placeholder 5">
            <a:extLst>
              <a:ext uri="{FF2B5EF4-FFF2-40B4-BE49-F238E27FC236}">
                <a16:creationId xmlns:a16="http://schemas.microsoft.com/office/drawing/2014/main" id="{D4674B77-99B2-3CB2-B796-81E7638B03D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rtl="0"/>
            <a:fld id="{AE208ADF-3ADD-483D-A721-14E3EEE2C135}" type="slidenum">
              <a:rPr lang="en-GB" noProof="0" smtClean="0"/>
              <a:pPr/>
              <a:t>‹#›</a:t>
            </a:fld>
            <a:endParaRPr lang="en-GB" noProof="0"/>
          </a:p>
        </p:txBody>
      </p:sp>
    </p:spTree>
    <p:extLst>
      <p:ext uri="{BB962C8B-B14F-4D97-AF65-F5344CB8AC3E}">
        <p14:creationId xmlns:p14="http://schemas.microsoft.com/office/powerpoint/2010/main" val="2698532279"/>
      </p:ext>
    </p:extLst>
  </p:cSld>
  <p:clrMap bg1="lt1" tx1="dk1" bg2="lt2" tx2="dk2" accent1="accent1" accent2="accent2" accent3="accent3" accent4="accent4" accent5="accent5" accent6="accent6" hlink="hlink" folHlink="folHlink"/>
  <p:sldLayoutIdLst>
    <p:sldLayoutId id="2147483969" r:id="rId1"/>
    <p:sldLayoutId id="2147483970" r:id="rId2"/>
    <p:sldLayoutId id="2147483971" r:id="rId3"/>
    <p:sldLayoutId id="2147483972" r:id="rId4"/>
    <p:sldLayoutId id="2147483973" r:id="rId5"/>
    <p:sldLayoutId id="2147483974" r:id="rId6"/>
    <p:sldLayoutId id="2147483975" r:id="rId7"/>
    <p:sldLayoutId id="2147483976" r:id="rId8"/>
    <p:sldLayoutId id="2147483977" r:id="rId9"/>
    <p:sldLayoutId id="2147483978" r:id="rId10"/>
    <p:sldLayoutId id="214748397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www.nosinmiubuntu.com/curso-de-desarrollo-en-html5-css-y-javascript-de-apps-web-octava-edicion/html5_css3_javascript5/" TargetMode="External"/><Relationship Id="rId7" Type="http://schemas.openxmlformats.org/officeDocument/2006/relationships/hyperlink" Target="https://elcodigok.blogspot.com/2014/03/modelo-de-negocios-bootstrap.html" TargetMode="Externa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hyperlink" Target="https://blog.toright.com/posts/1214/mysql-%E6%96%B0%E5%A2%9E%E4%BD%BF%E7%94%A8%E8%80%85%E8%88%87%E6%AC%8A%E9%99%90%E8%A8%AD%E5%AE%9A-%E7%AD%86%E8%A8%98.html" TargetMode="Externa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839AB7"/>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698F67D6-2BF7-B378-0FEF-82361CE2E96B}"/>
              </a:ext>
            </a:extLst>
          </p:cNvPr>
          <p:cNvPicPr>
            <a:picLocks noChangeAspect="1"/>
          </p:cNvPicPr>
          <p:nvPr/>
        </p:nvPicPr>
        <p:blipFill rotWithShape="1">
          <a:blip r:embed="rId2"/>
          <a:srcRect r="18371"/>
          <a:stretch/>
        </p:blipFill>
        <p:spPr>
          <a:xfrm>
            <a:off x="5488336" y="0"/>
            <a:ext cx="6703664" cy="6858000"/>
          </a:xfrm>
          <a:prstGeom prst="rect">
            <a:avLst/>
          </a:prstGeom>
        </p:spPr>
      </p:pic>
      <p:sp>
        <p:nvSpPr>
          <p:cNvPr id="15" name="TextBox 14">
            <a:extLst>
              <a:ext uri="{FF2B5EF4-FFF2-40B4-BE49-F238E27FC236}">
                <a16:creationId xmlns:a16="http://schemas.microsoft.com/office/drawing/2014/main" id="{DF5B7F0A-B1CF-444C-2935-2D64A649D6AB}"/>
              </a:ext>
            </a:extLst>
          </p:cNvPr>
          <p:cNvSpPr txBox="1"/>
          <p:nvPr/>
        </p:nvSpPr>
        <p:spPr>
          <a:xfrm>
            <a:off x="0" y="0"/>
            <a:ext cx="4800600" cy="6924973"/>
          </a:xfrm>
          <a:prstGeom prst="rect">
            <a:avLst/>
          </a:prstGeom>
          <a:solidFill>
            <a:schemeClr val="bg1"/>
          </a:solidFill>
          <a:ln>
            <a:noFill/>
          </a:ln>
        </p:spPr>
        <p:txBody>
          <a:bodyPr wrap="square" rtlCol="0">
            <a:spAutoFit/>
          </a:bodyPr>
          <a:lstStyle/>
          <a:p>
            <a:r>
              <a:rPr lang="en-US" dirty="0">
                <a:solidFill>
                  <a:schemeClr val="tx2"/>
                </a:solidFill>
                <a:latin typeface="Biome Light" panose="020B0303030204020804" pitchFamily="34" charset="0"/>
                <a:cs typeface="Biome Light" panose="020B0303030204020804" pitchFamily="34" charset="0"/>
              </a:rPr>
              <a:t>Enache Maria-</a:t>
            </a:r>
            <a:r>
              <a:rPr lang="en-US" dirty="0" err="1">
                <a:solidFill>
                  <a:schemeClr val="tx2"/>
                </a:solidFill>
                <a:latin typeface="Biome Light" panose="020B0303030204020804" pitchFamily="34" charset="0"/>
                <a:cs typeface="Biome Light" panose="020B0303030204020804" pitchFamily="34" charset="0"/>
              </a:rPr>
              <a:t>Ianina</a:t>
            </a:r>
            <a:endParaRPr lang="en-US" dirty="0">
              <a:solidFill>
                <a:schemeClr val="tx2"/>
              </a:solidFill>
              <a:latin typeface="Biome Light" panose="020B0303030204020804" pitchFamily="34" charset="0"/>
              <a:cs typeface="Biome Light" panose="020B0303030204020804" pitchFamily="34" charset="0"/>
            </a:endParaRPr>
          </a:p>
          <a:p>
            <a:r>
              <a:rPr lang="en-US" dirty="0" err="1">
                <a:solidFill>
                  <a:schemeClr val="tx2"/>
                </a:solidFill>
                <a:latin typeface="Biome Light" panose="020B0303030204020804" pitchFamily="34" charset="0"/>
                <a:cs typeface="Biome Light" panose="020B0303030204020804" pitchFamily="34" charset="0"/>
              </a:rPr>
              <a:t>Puscasu</a:t>
            </a:r>
            <a:r>
              <a:rPr lang="en-US" dirty="0">
                <a:solidFill>
                  <a:schemeClr val="tx2"/>
                </a:solidFill>
                <a:latin typeface="Biome Light" panose="020B0303030204020804" pitchFamily="34" charset="0"/>
                <a:cs typeface="Biome Light" panose="020B0303030204020804" pitchFamily="34" charset="0"/>
              </a:rPr>
              <a:t> Tudor</a:t>
            </a:r>
          </a:p>
          <a:p>
            <a:r>
              <a:rPr lang="en-US" dirty="0">
                <a:solidFill>
                  <a:schemeClr val="tx2"/>
                </a:solidFill>
                <a:latin typeface="Biome Light" panose="020B0303030204020804" pitchFamily="34" charset="0"/>
                <a:cs typeface="Biome Light" panose="020B0303030204020804" pitchFamily="34" charset="0"/>
              </a:rPr>
              <a:t>FILS - CTI</a:t>
            </a:r>
          </a:p>
          <a:p>
            <a:r>
              <a:rPr lang="en-US" dirty="0">
                <a:solidFill>
                  <a:schemeClr val="tx2"/>
                </a:solidFill>
                <a:latin typeface="Biome Light" panose="020B0303030204020804" pitchFamily="34" charset="0"/>
                <a:cs typeface="Biome Light" panose="020B0303030204020804" pitchFamily="34" charset="0"/>
              </a:rPr>
              <a:t>1211EC</a:t>
            </a:r>
          </a:p>
          <a:p>
            <a:endParaRPr lang="en-US" dirty="0">
              <a:solidFill>
                <a:schemeClr val="tx2"/>
              </a:solidFill>
              <a:latin typeface="Biome Light" panose="020B0303030204020804" pitchFamily="34" charset="0"/>
              <a:cs typeface="Biome Light" panose="020B0303030204020804" pitchFamily="34" charset="0"/>
            </a:endParaRPr>
          </a:p>
          <a:p>
            <a:pPr algn="ctr"/>
            <a:endParaRPr lang="en-US" dirty="0">
              <a:solidFill>
                <a:schemeClr val="tx2"/>
              </a:solidFill>
              <a:latin typeface="Biome Light" panose="020B0303030204020804" pitchFamily="34" charset="0"/>
              <a:cs typeface="Biome Light" panose="020B0303030204020804" pitchFamily="34" charset="0"/>
            </a:endParaRPr>
          </a:p>
          <a:p>
            <a:pPr algn="ctr"/>
            <a:endParaRPr lang="en-US" dirty="0">
              <a:solidFill>
                <a:schemeClr val="tx2"/>
              </a:solidFill>
              <a:latin typeface="Biome Light" panose="020B0303030204020804" pitchFamily="34" charset="0"/>
              <a:cs typeface="Biome Light" panose="020B0303030204020804" pitchFamily="34" charset="0"/>
            </a:endParaRPr>
          </a:p>
          <a:p>
            <a:pPr algn="ctr"/>
            <a:endParaRPr lang="en-US" dirty="0">
              <a:solidFill>
                <a:schemeClr val="tx2"/>
              </a:solidFill>
              <a:latin typeface="Biome Light" panose="020B0303030204020804" pitchFamily="34" charset="0"/>
              <a:cs typeface="Biome Light" panose="020B0303030204020804" pitchFamily="34" charset="0"/>
            </a:endParaRPr>
          </a:p>
          <a:p>
            <a:pPr algn="ctr"/>
            <a:endParaRPr lang="en-US" dirty="0">
              <a:solidFill>
                <a:schemeClr val="tx2"/>
              </a:solidFill>
              <a:latin typeface="Biome Light" panose="020B0303030204020804" pitchFamily="34" charset="0"/>
              <a:cs typeface="Biome Light" panose="020B0303030204020804" pitchFamily="34" charset="0"/>
            </a:endParaRPr>
          </a:p>
          <a:p>
            <a:pPr algn="ctr"/>
            <a:endParaRPr lang="en-US" dirty="0">
              <a:solidFill>
                <a:schemeClr val="tx2"/>
              </a:solidFill>
              <a:latin typeface="Biome Light" panose="020B0303030204020804" pitchFamily="34" charset="0"/>
              <a:cs typeface="Biome Light" panose="020B0303030204020804" pitchFamily="34" charset="0"/>
            </a:endParaRPr>
          </a:p>
          <a:p>
            <a:pPr algn="ctr"/>
            <a:endParaRPr lang="en-US" sz="4400" dirty="0">
              <a:solidFill>
                <a:schemeClr val="tx2"/>
              </a:solidFill>
              <a:latin typeface="Biome Light" panose="020B0303030204020804" pitchFamily="34" charset="0"/>
              <a:cs typeface="Biome Light" panose="020B0303030204020804" pitchFamily="34" charset="0"/>
            </a:endParaRPr>
          </a:p>
          <a:p>
            <a:pPr algn="ctr"/>
            <a:r>
              <a:rPr lang="en-US" sz="4400" b="1" dirty="0">
                <a:solidFill>
                  <a:schemeClr val="tx2"/>
                </a:solidFill>
                <a:latin typeface="Biome Light" panose="020B0303030204020804" pitchFamily="34" charset="0"/>
                <a:cs typeface="Biome Light" panose="020B0303030204020804" pitchFamily="34" charset="0"/>
              </a:rPr>
              <a:t>EUROPLE</a:t>
            </a:r>
          </a:p>
          <a:p>
            <a:pPr algn="ctr"/>
            <a:endParaRPr lang="en-US" dirty="0">
              <a:solidFill>
                <a:schemeClr val="tx2"/>
              </a:solidFill>
              <a:latin typeface="Biome Light" panose="020B0303030204020804" pitchFamily="34" charset="0"/>
              <a:cs typeface="Biome Light" panose="020B0303030204020804" pitchFamily="34" charset="0"/>
            </a:endParaRPr>
          </a:p>
          <a:p>
            <a:pPr algn="ctr"/>
            <a:endParaRPr lang="en-US" dirty="0">
              <a:solidFill>
                <a:schemeClr val="tx2"/>
              </a:solidFill>
              <a:latin typeface="Biome Light" panose="020B0303030204020804" pitchFamily="34" charset="0"/>
              <a:cs typeface="Biome Light" panose="020B0303030204020804" pitchFamily="34" charset="0"/>
            </a:endParaRPr>
          </a:p>
          <a:p>
            <a:pPr algn="ctr"/>
            <a:endParaRPr lang="en-US" dirty="0">
              <a:solidFill>
                <a:schemeClr val="tx2"/>
              </a:solidFill>
              <a:latin typeface="Biome Light" panose="020B0303030204020804" pitchFamily="34" charset="0"/>
              <a:cs typeface="Biome Light" panose="020B0303030204020804" pitchFamily="34" charset="0"/>
            </a:endParaRPr>
          </a:p>
          <a:p>
            <a:pPr algn="ctr"/>
            <a:endParaRPr lang="en-US" dirty="0">
              <a:solidFill>
                <a:schemeClr val="tx2"/>
              </a:solidFill>
              <a:latin typeface="Biome Light" panose="020B0303030204020804" pitchFamily="34" charset="0"/>
              <a:cs typeface="Biome Light" panose="020B0303030204020804" pitchFamily="34" charset="0"/>
            </a:endParaRPr>
          </a:p>
          <a:p>
            <a:pPr algn="ctr"/>
            <a:endParaRPr lang="en-US" dirty="0">
              <a:solidFill>
                <a:schemeClr val="tx2"/>
              </a:solidFill>
              <a:latin typeface="Biome Light" panose="020B0303030204020804" pitchFamily="34" charset="0"/>
              <a:cs typeface="Biome Light" panose="020B0303030204020804" pitchFamily="34" charset="0"/>
            </a:endParaRPr>
          </a:p>
          <a:p>
            <a:pPr algn="ctr"/>
            <a:endParaRPr lang="en-US" dirty="0">
              <a:solidFill>
                <a:schemeClr val="tx2"/>
              </a:solidFill>
              <a:latin typeface="Biome Light" panose="020B0303030204020804" pitchFamily="34" charset="0"/>
              <a:cs typeface="Biome Light" panose="020B0303030204020804" pitchFamily="34" charset="0"/>
            </a:endParaRPr>
          </a:p>
          <a:p>
            <a:pPr algn="ctr"/>
            <a:endParaRPr lang="en-US" dirty="0">
              <a:solidFill>
                <a:schemeClr val="tx2"/>
              </a:solidFill>
              <a:latin typeface="Biome Light" panose="020B0303030204020804" pitchFamily="34" charset="0"/>
              <a:cs typeface="Biome Light" panose="020B0303030204020804" pitchFamily="34" charset="0"/>
            </a:endParaRPr>
          </a:p>
          <a:p>
            <a:pPr algn="ctr"/>
            <a:endParaRPr lang="en-US" dirty="0">
              <a:solidFill>
                <a:schemeClr val="tx2"/>
              </a:solidFill>
              <a:latin typeface="Biome Light" panose="020B0303030204020804" pitchFamily="34" charset="0"/>
              <a:cs typeface="Biome Light" panose="020B0303030204020804" pitchFamily="34" charset="0"/>
            </a:endParaRPr>
          </a:p>
          <a:p>
            <a:r>
              <a:rPr lang="en-GB" sz="1600" dirty="0">
                <a:solidFill>
                  <a:schemeClr val="tx2"/>
                </a:solidFill>
                <a:latin typeface="Biome Light" panose="020B0303030204020804" pitchFamily="34" charset="0"/>
                <a:cs typeface="Biome Light" panose="020B0303030204020804" pitchFamily="34" charset="0"/>
              </a:rPr>
              <a:t>Coord teacher</a:t>
            </a:r>
          </a:p>
          <a:p>
            <a:r>
              <a:rPr lang="en-GB" sz="1600" dirty="0">
                <a:solidFill>
                  <a:schemeClr val="tx2"/>
                </a:solidFill>
                <a:latin typeface="Biome Light" panose="020B0303030204020804" pitchFamily="34" charset="0"/>
                <a:cs typeface="Biome Light" panose="020B0303030204020804" pitchFamily="34" charset="0"/>
              </a:rPr>
              <a:t> sl. </a:t>
            </a:r>
            <a:r>
              <a:rPr lang="en-GB" sz="1600" dirty="0" err="1">
                <a:solidFill>
                  <a:schemeClr val="tx2"/>
                </a:solidFill>
                <a:latin typeface="Biome Light" panose="020B0303030204020804" pitchFamily="34" charset="0"/>
                <a:cs typeface="Biome Light" panose="020B0303030204020804" pitchFamily="34" charset="0"/>
              </a:rPr>
              <a:t>dr.</a:t>
            </a:r>
            <a:r>
              <a:rPr lang="en-GB" sz="1600" dirty="0">
                <a:solidFill>
                  <a:schemeClr val="tx2"/>
                </a:solidFill>
                <a:latin typeface="Biome Light" panose="020B0303030204020804" pitchFamily="34" charset="0"/>
                <a:cs typeface="Biome Light" panose="020B0303030204020804" pitchFamily="34" charset="0"/>
              </a:rPr>
              <a:t> </a:t>
            </a:r>
            <a:r>
              <a:rPr lang="en-GB" sz="1600" dirty="0" err="1">
                <a:solidFill>
                  <a:schemeClr val="tx2"/>
                </a:solidFill>
                <a:latin typeface="Biome Light" panose="020B0303030204020804" pitchFamily="34" charset="0"/>
                <a:cs typeface="Biome Light" panose="020B0303030204020804" pitchFamily="34" charset="0"/>
              </a:rPr>
              <a:t>ing</a:t>
            </a:r>
            <a:r>
              <a:rPr lang="en-GB" sz="1600" dirty="0">
                <a:solidFill>
                  <a:schemeClr val="tx2"/>
                </a:solidFill>
                <a:latin typeface="Biome Light" panose="020B0303030204020804" pitchFamily="34" charset="0"/>
                <a:cs typeface="Biome Light" panose="020B0303030204020804" pitchFamily="34" charset="0"/>
              </a:rPr>
              <a:t>. </a:t>
            </a:r>
            <a:r>
              <a:rPr lang="en-GB" sz="1600" dirty="0" err="1">
                <a:solidFill>
                  <a:schemeClr val="tx2"/>
                </a:solidFill>
                <a:latin typeface="Biome Light" panose="020B0303030204020804" pitchFamily="34" charset="0"/>
                <a:cs typeface="Biome Light" panose="020B0303030204020804" pitchFamily="34" charset="0"/>
              </a:rPr>
              <a:t>Mitrea</a:t>
            </a:r>
            <a:r>
              <a:rPr lang="en-GB" sz="1600" dirty="0">
                <a:solidFill>
                  <a:schemeClr val="tx2"/>
                </a:solidFill>
                <a:latin typeface="Biome Light" panose="020B0303030204020804" pitchFamily="34" charset="0"/>
                <a:cs typeface="Biome Light" panose="020B0303030204020804" pitchFamily="34" charset="0"/>
              </a:rPr>
              <a:t> Dan </a:t>
            </a:r>
            <a:r>
              <a:rPr lang="en-GB" sz="1600" dirty="0" err="1">
                <a:solidFill>
                  <a:schemeClr val="tx2"/>
                </a:solidFill>
                <a:latin typeface="Biome Light" panose="020B0303030204020804" pitchFamily="34" charset="0"/>
                <a:cs typeface="Biome Light" panose="020B0303030204020804" pitchFamily="34" charset="0"/>
              </a:rPr>
              <a:t>Alexandru</a:t>
            </a:r>
            <a:endParaRPr lang="en-GB" sz="1600" dirty="0">
              <a:solidFill>
                <a:schemeClr val="tx2"/>
              </a:solidFill>
              <a:latin typeface="Biome Light" panose="020B0303030204020804" pitchFamily="34" charset="0"/>
              <a:cs typeface="Biome Light" panose="020B0303030204020804" pitchFamily="34" charset="0"/>
            </a:endParaRPr>
          </a:p>
        </p:txBody>
      </p:sp>
    </p:spTree>
    <p:extLst>
      <p:ext uri="{BB962C8B-B14F-4D97-AF65-F5344CB8AC3E}">
        <p14:creationId xmlns:p14="http://schemas.microsoft.com/office/powerpoint/2010/main" val="3624458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75C34A3-FA75-E680-CE70-176E380BF115}"/>
              </a:ext>
            </a:extLst>
          </p:cNvPr>
          <p:cNvSpPr/>
          <p:nvPr/>
        </p:nvSpPr>
        <p:spPr>
          <a:xfrm>
            <a:off x="0" y="0"/>
            <a:ext cx="1410346" cy="6858000"/>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9" name="Picture 8">
            <a:extLst>
              <a:ext uri="{FF2B5EF4-FFF2-40B4-BE49-F238E27FC236}">
                <a16:creationId xmlns:a16="http://schemas.microsoft.com/office/drawing/2014/main" id="{25BDCB20-11EB-D55C-AF5E-07D5F5EF199A}"/>
              </a:ext>
            </a:extLst>
          </p:cNvPr>
          <p:cNvPicPr>
            <a:picLocks noChangeAspect="1"/>
          </p:cNvPicPr>
          <p:nvPr/>
        </p:nvPicPr>
        <p:blipFill>
          <a:blip r:embed="rId2"/>
          <a:stretch>
            <a:fillRect/>
          </a:stretch>
        </p:blipFill>
        <p:spPr>
          <a:xfrm>
            <a:off x="496590" y="571499"/>
            <a:ext cx="2399010" cy="2266735"/>
          </a:xfrm>
          <a:prstGeom prst="flowChartConnector">
            <a:avLst/>
          </a:prstGeom>
          <a:effectLst>
            <a:softEdge rad="0"/>
          </a:effectLst>
        </p:spPr>
      </p:pic>
      <p:sp>
        <p:nvSpPr>
          <p:cNvPr id="10" name="Rectangle 9">
            <a:extLst>
              <a:ext uri="{FF2B5EF4-FFF2-40B4-BE49-F238E27FC236}">
                <a16:creationId xmlns:a16="http://schemas.microsoft.com/office/drawing/2014/main" id="{332CB28C-CA0C-D2E8-EBB1-34AA9E19463C}"/>
              </a:ext>
            </a:extLst>
          </p:cNvPr>
          <p:cNvSpPr/>
          <p:nvPr/>
        </p:nvSpPr>
        <p:spPr>
          <a:xfrm>
            <a:off x="8989017" y="0"/>
            <a:ext cx="3202983" cy="571499"/>
          </a:xfrm>
          <a:prstGeom prst="rect">
            <a:avLst/>
          </a:prstGeom>
          <a:solidFill>
            <a:srgbClr val="5C83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Box 10">
            <a:extLst>
              <a:ext uri="{FF2B5EF4-FFF2-40B4-BE49-F238E27FC236}">
                <a16:creationId xmlns:a16="http://schemas.microsoft.com/office/drawing/2014/main" id="{6A501830-A88E-C1D8-DBED-9359D874C2D7}"/>
              </a:ext>
            </a:extLst>
          </p:cNvPr>
          <p:cNvSpPr txBox="1"/>
          <p:nvPr/>
        </p:nvSpPr>
        <p:spPr>
          <a:xfrm>
            <a:off x="3199431" y="1166842"/>
            <a:ext cx="4000501" cy="5047536"/>
          </a:xfrm>
          <a:prstGeom prst="rect">
            <a:avLst/>
          </a:prstGeom>
          <a:noFill/>
        </p:spPr>
        <p:txBody>
          <a:bodyPr wrap="square" rtlCol="0">
            <a:spAutoFit/>
          </a:bodyPr>
          <a:lstStyle/>
          <a:p>
            <a:r>
              <a:rPr lang="en-US" b="1" dirty="0">
                <a:solidFill>
                  <a:schemeClr val="tx2"/>
                </a:solidFill>
                <a:latin typeface="Biome Light" panose="020B0303030204020804" pitchFamily="34" charset="0"/>
                <a:cs typeface="Biome Light" panose="020B0303030204020804" pitchFamily="34" charset="0"/>
              </a:rPr>
              <a:t>Advantages:</a:t>
            </a:r>
          </a:p>
          <a:p>
            <a:endParaRPr lang="en-US" sz="1600" dirty="0">
              <a:solidFill>
                <a:schemeClr val="tx2"/>
              </a:solidFill>
              <a:latin typeface="Biome Light" panose="020B0303030204020804" pitchFamily="34" charset="0"/>
              <a:cs typeface="Biome Light" panose="020B0303030204020804" pitchFamily="34" charset="0"/>
            </a:endParaRPr>
          </a:p>
          <a:p>
            <a:pPr algn="l"/>
            <a:r>
              <a:rPr lang="en-GB" sz="1600" b="0" i="0" dirty="0">
                <a:solidFill>
                  <a:schemeClr val="tx2"/>
                </a:solidFill>
                <a:effectLst/>
                <a:latin typeface="Biome Light" panose="020B0303030204020804" pitchFamily="34" charset="0"/>
                <a:cs typeface="Biome Light" panose="020B0303030204020804" pitchFamily="34" charset="0"/>
              </a:rPr>
              <a:t>Educational Value: The game can serve as an interactive learning tool, helping users improve their knowledge of European countries, their names, and their locations.</a:t>
            </a:r>
          </a:p>
          <a:p>
            <a:pPr algn="l"/>
            <a:endParaRPr lang="en-GB" sz="1600" b="0" i="0" dirty="0">
              <a:solidFill>
                <a:schemeClr val="tx2"/>
              </a:solidFill>
              <a:effectLst/>
              <a:latin typeface="Biome Light" panose="020B0303030204020804" pitchFamily="34" charset="0"/>
              <a:cs typeface="Biome Light" panose="020B0303030204020804" pitchFamily="34" charset="0"/>
            </a:endParaRPr>
          </a:p>
          <a:p>
            <a:pPr marL="285750" indent="-285750" algn="l">
              <a:buFont typeface="Arial" panose="020B0604020202020204" pitchFamily="34" charset="0"/>
              <a:buChar char="•"/>
            </a:pPr>
            <a:endParaRPr lang="en-GB" sz="1600" b="0" i="0" dirty="0">
              <a:solidFill>
                <a:schemeClr val="tx2"/>
              </a:solidFill>
              <a:effectLst/>
              <a:latin typeface="Biome Light" panose="020B0303030204020804" pitchFamily="34" charset="0"/>
              <a:cs typeface="Biome Light" panose="020B0303030204020804" pitchFamily="34" charset="0"/>
            </a:endParaRPr>
          </a:p>
          <a:p>
            <a:pPr algn="l"/>
            <a:r>
              <a:rPr lang="en-GB" sz="1600" b="0" i="0" dirty="0">
                <a:solidFill>
                  <a:schemeClr val="tx2"/>
                </a:solidFill>
                <a:effectLst/>
                <a:latin typeface="Biome Light" panose="020B0303030204020804" pitchFamily="34" charset="0"/>
                <a:cs typeface="Biome Light" panose="020B0303030204020804" pitchFamily="34" charset="0"/>
              </a:rPr>
              <a:t>Entertainment and Engagement: The game provides an enjoyable and addictive experience, keeping users engaged and entertained while they play and learn.</a:t>
            </a:r>
          </a:p>
          <a:p>
            <a:pPr algn="l"/>
            <a:endParaRPr lang="en-GB" sz="1600" b="0" i="0" dirty="0">
              <a:solidFill>
                <a:schemeClr val="tx2"/>
              </a:solidFill>
              <a:effectLst/>
              <a:latin typeface="Biome Light" panose="020B0303030204020804" pitchFamily="34" charset="0"/>
              <a:cs typeface="Biome Light" panose="020B0303030204020804" pitchFamily="34" charset="0"/>
            </a:endParaRPr>
          </a:p>
          <a:p>
            <a:pPr algn="l"/>
            <a:r>
              <a:rPr lang="en-GB" sz="1600" b="0" i="0" dirty="0">
                <a:solidFill>
                  <a:schemeClr val="tx2"/>
                </a:solidFill>
                <a:effectLst/>
                <a:latin typeface="Biome Light" panose="020B0303030204020804" pitchFamily="34" charset="0"/>
                <a:cs typeface="Biome Light" panose="020B0303030204020804" pitchFamily="34" charset="0"/>
              </a:rPr>
              <a:t>Application Mechanics: The game mechanics are designed to be accessible and easily understood by players of all age groups, ensuring that everyone can enjoy the game.</a:t>
            </a:r>
          </a:p>
        </p:txBody>
      </p:sp>
      <p:sp>
        <p:nvSpPr>
          <p:cNvPr id="12" name="TextBox 11">
            <a:extLst>
              <a:ext uri="{FF2B5EF4-FFF2-40B4-BE49-F238E27FC236}">
                <a16:creationId xmlns:a16="http://schemas.microsoft.com/office/drawing/2014/main" id="{F3C5155F-9734-F8EC-17BA-C7AD2AFF9053}"/>
              </a:ext>
            </a:extLst>
          </p:cNvPr>
          <p:cNvSpPr txBox="1"/>
          <p:nvPr/>
        </p:nvSpPr>
        <p:spPr>
          <a:xfrm>
            <a:off x="7694909" y="1166842"/>
            <a:ext cx="4000501" cy="4801314"/>
          </a:xfrm>
          <a:prstGeom prst="rect">
            <a:avLst/>
          </a:prstGeom>
          <a:noFill/>
        </p:spPr>
        <p:txBody>
          <a:bodyPr wrap="square" rtlCol="0">
            <a:spAutoFit/>
          </a:bodyPr>
          <a:lstStyle/>
          <a:p>
            <a:r>
              <a:rPr lang="en-US" b="1" dirty="0">
                <a:solidFill>
                  <a:schemeClr val="tx2"/>
                </a:solidFill>
                <a:latin typeface="Biome Light" panose="020B0303030204020804" pitchFamily="34" charset="0"/>
                <a:cs typeface="Biome Light" panose="020B0303030204020804" pitchFamily="34" charset="0"/>
              </a:rPr>
              <a:t>Disadvantages:</a:t>
            </a:r>
          </a:p>
          <a:p>
            <a:endParaRPr lang="en-US" sz="1600" dirty="0">
              <a:solidFill>
                <a:schemeClr val="tx2"/>
              </a:solidFill>
              <a:latin typeface="Biome Light" panose="020B0303030204020804" pitchFamily="34" charset="0"/>
              <a:cs typeface="Biome Light" panose="020B0303030204020804" pitchFamily="34" charset="0"/>
            </a:endParaRPr>
          </a:p>
          <a:p>
            <a:pPr algn="l"/>
            <a:r>
              <a:rPr lang="en-GB" sz="1600" b="0" i="0" dirty="0">
                <a:solidFill>
                  <a:schemeClr val="tx2"/>
                </a:solidFill>
                <a:effectLst/>
                <a:latin typeface="Biome Light" panose="020B0303030204020804" pitchFamily="34" charset="0"/>
                <a:cs typeface="Biome Light" panose="020B0303030204020804" pitchFamily="34" charset="0"/>
              </a:rPr>
              <a:t>Limited Gameplay Variability: Users may eventually encounter repetitive gameplay patterns, leading to potential boredom or decreased interest over time.</a:t>
            </a:r>
          </a:p>
          <a:p>
            <a:pPr algn="l"/>
            <a:endParaRPr lang="en-GB" sz="1600" b="0" i="0" dirty="0">
              <a:solidFill>
                <a:schemeClr val="tx2"/>
              </a:solidFill>
              <a:effectLst/>
              <a:latin typeface="Biome Light" panose="020B0303030204020804" pitchFamily="34" charset="0"/>
              <a:cs typeface="Biome Light" panose="020B0303030204020804" pitchFamily="34" charset="0"/>
            </a:endParaRPr>
          </a:p>
          <a:p>
            <a:pPr algn="l"/>
            <a:r>
              <a:rPr lang="en-GB" sz="1600" b="0" i="0" dirty="0">
                <a:solidFill>
                  <a:schemeClr val="tx2"/>
                </a:solidFill>
                <a:effectLst/>
                <a:latin typeface="Biome Light" panose="020B0303030204020804" pitchFamily="34" charset="0"/>
                <a:cs typeface="Biome Light" panose="020B0303030204020804" pitchFamily="34" charset="0"/>
              </a:rPr>
              <a:t>Compatibility Issues: The web app is not yet compatible with all web browsers or devices, which could limit the potential user base.</a:t>
            </a:r>
          </a:p>
          <a:p>
            <a:pPr marL="285750" indent="-285750" algn="l">
              <a:buFont typeface="Arial" panose="020B0604020202020204" pitchFamily="34" charset="0"/>
              <a:buChar char="•"/>
            </a:pPr>
            <a:endParaRPr lang="en-GB" sz="1600" b="0" i="0" dirty="0">
              <a:solidFill>
                <a:schemeClr val="tx2"/>
              </a:solidFill>
              <a:effectLst/>
              <a:latin typeface="Biome Light" panose="020B0303030204020804" pitchFamily="34" charset="0"/>
              <a:cs typeface="Biome Light" panose="020B0303030204020804" pitchFamily="34" charset="0"/>
            </a:endParaRPr>
          </a:p>
          <a:p>
            <a:pPr algn="l"/>
            <a:r>
              <a:rPr lang="en-GB" sz="1600" b="0" i="0" dirty="0">
                <a:solidFill>
                  <a:schemeClr val="tx2"/>
                </a:solidFill>
                <a:effectLst/>
                <a:latin typeface="Biome Light" panose="020B0303030204020804" pitchFamily="34" charset="0"/>
                <a:cs typeface="Biome Light" panose="020B0303030204020804" pitchFamily="34" charset="0"/>
              </a:rPr>
              <a:t>Gameplay:</a:t>
            </a:r>
            <a:r>
              <a:rPr lang="en-GB" sz="1600" dirty="0">
                <a:solidFill>
                  <a:schemeClr val="tx2"/>
                </a:solidFill>
                <a:latin typeface="Biome Light" panose="020B0303030204020804" pitchFamily="34" charset="0"/>
                <a:cs typeface="Biome Light" panose="020B0303030204020804" pitchFamily="34" charset="0"/>
              </a:rPr>
              <a:t> The gameplay is not without flaw. The distance is calculated from the coordinates at the </a:t>
            </a:r>
            <a:r>
              <a:rPr lang="en-GB" sz="1600" dirty="0" err="1">
                <a:solidFill>
                  <a:schemeClr val="tx2"/>
                </a:solidFill>
                <a:latin typeface="Biome Light" panose="020B0303030204020804" pitchFamily="34" charset="0"/>
                <a:cs typeface="Biome Light" panose="020B0303030204020804" pitchFamily="34" charset="0"/>
              </a:rPr>
              <a:t>center</a:t>
            </a:r>
            <a:r>
              <a:rPr lang="en-GB" sz="1600" dirty="0">
                <a:solidFill>
                  <a:schemeClr val="tx2"/>
                </a:solidFill>
                <a:latin typeface="Biome Light" panose="020B0303030204020804" pitchFamily="34" charset="0"/>
                <a:cs typeface="Biome Light" panose="020B0303030204020804" pitchFamily="34" charset="0"/>
              </a:rPr>
              <a:t> of the countries, as opposed to closest borders, so long distances may affect the colouring.</a:t>
            </a:r>
            <a:endParaRPr lang="en-GB" sz="1600" b="0" i="0" dirty="0">
              <a:solidFill>
                <a:schemeClr val="tx2"/>
              </a:solidFill>
              <a:effectLst/>
              <a:latin typeface="Biome Light" panose="020B0303030204020804" pitchFamily="34" charset="0"/>
              <a:cs typeface="Biome Light" panose="020B0303030204020804" pitchFamily="34" charset="0"/>
            </a:endParaRPr>
          </a:p>
        </p:txBody>
      </p:sp>
    </p:spTree>
    <p:extLst>
      <p:ext uri="{BB962C8B-B14F-4D97-AF65-F5344CB8AC3E}">
        <p14:creationId xmlns:p14="http://schemas.microsoft.com/office/powerpoint/2010/main" val="43018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BB1A585-C220-BF70-A793-77F1FEF5ACF8}"/>
              </a:ext>
            </a:extLst>
          </p:cNvPr>
          <p:cNvPicPr>
            <a:picLocks noChangeAspect="1"/>
          </p:cNvPicPr>
          <p:nvPr/>
        </p:nvPicPr>
        <p:blipFill>
          <a:blip r:embed="rId2"/>
          <a:srcRect/>
          <a:stretch/>
        </p:blipFill>
        <p:spPr>
          <a:xfrm flipH="1">
            <a:off x="1363851" y="410407"/>
            <a:ext cx="10192718" cy="6037183"/>
          </a:xfrm>
          <a:prstGeom prst="rect">
            <a:avLst/>
          </a:prstGeom>
        </p:spPr>
      </p:pic>
      <p:sp>
        <p:nvSpPr>
          <p:cNvPr id="9" name="Rectangle 8">
            <a:extLst>
              <a:ext uri="{FF2B5EF4-FFF2-40B4-BE49-F238E27FC236}">
                <a16:creationId xmlns:a16="http://schemas.microsoft.com/office/drawing/2014/main" id="{038CE0D7-176B-1BB3-A5D0-CCE5C53072E6}"/>
              </a:ext>
            </a:extLst>
          </p:cNvPr>
          <p:cNvSpPr/>
          <p:nvPr/>
        </p:nvSpPr>
        <p:spPr>
          <a:xfrm>
            <a:off x="402955" y="1460715"/>
            <a:ext cx="4974956" cy="3936569"/>
          </a:xfrm>
          <a:prstGeom prst="rect">
            <a:avLst/>
          </a:prstGeom>
          <a:solidFill>
            <a:srgbClr val="D0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solidFill>
                  <a:schemeClr val="tx2"/>
                </a:solidFill>
                <a:latin typeface="Biome Light" panose="020B0303030204020804" pitchFamily="34" charset="0"/>
                <a:cs typeface="Biome Light" panose="020B0303030204020804" pitchFamily="34" charset="0"/>
              </a:rPr>
              <a:t>VI.  Future plans</a:t>
            </a:r>
          </a:p>
          <a:p>
            <a:endParaRPr lang="en-US" dirty="0">
              <a:solidFill>
                <a:schemeClr val="tx2"/>
              </a:solidFill>
              <a:latin typeface="Biome Light" panose="020B0303030204020804" pitchFamily="34" charset="0"/>
              <a:cs typeface="Biome Light" panose="020B0303030204020804" pitchFamily="34" charset="0"/>
            </a:endParaRPr>
          </a:p>
          <a:p>
            <a:r>
              <a:rPr lang="en-GB" dirty="0">
                <a:solidFill>
                  <a:schemeClr val="tx2"/>
                </a:solidFill>
                <a:latin typeface="Biome Light" panose="020B0303030204020804" pitchFamily="34" charset="0"/>
                <a:cs typeface="Biome Light" panose="020B0303030204020804" pitchFamily="34" charset="0"/>
              </a:rPr>
              <a:t>Encrypting the correct country in the console</a:t>
            </a:r>
          </a:p>
          <a:p>
            <a:pPr marL="285750" indent="-285750">
              <a:buFont typeface="Arial" panose="020B0604020202020204" pitchFamily="34" charset="0"/>
              <a:buChar char="•"/>
            </a:pPr>
            <a:endParaRPr lang="en-GB" dirty="0">
              <a:solidFill>
                <a:schemeClr val="tx2"/>
              </a:solidFill>
              <a:latin typeface="Biome Light" panose="020B0303030204020804" pitchFamily="34" charset="0"/>
              <a:cs typeface="Biome Light" panose="020B0303030204020804" pitchFamily="34" charset="0"/>
            </a:endParaRPr>
          </a:p>
          <a:p>
            <a:r>
              <a:rPr lang="en-GB" dirty="0">
                <a:solidFill>
                  <a:schemeClr val="tx2"/>
                </a:solidFill>
                <a:latin typeface="Biome Light" panose="020B0303030204020804" pitchFamily="34" charset="0"/>
                <a:cs typeface="Biome Light" panose="020B0303030204020804" pitchFamily="34" charset="0"/>
              </a:rPr>
              <a:t>Predictive text to make typing easier</a:t>
            </a:r>
          </a:p>
          <a:p>
            <a:pPr marL="285750" indent="-285750">
              <a:buFont typeface="Arial" panose="020B0604020202020204" pitchFamily="34" charset="0"/>
              <a:buChar char="•"/>
            </a:pPr>
            <a:endParaRPr lang="en-GB" dirty="0">
              <a:solidFill>
                <a:schemeClr val="tx2"/>
              </a:solidFill>
              <a:latin typeface="Biome Light" panose="020B0303030204020804" pitchFamily="34" charset="0"/>
              <a:cs typeface="Biome Light" panose="020B0303030204020804" pitchFamily="34" charset="0"/>
            </a:endParaRPr>
          </a:p>
          <a:p>
            <a:r>
              <a:rPr lang="en-GB" dirty="0">
                <a:solidFill>
                  <a:schemeClr val="tx2"/>
                </a:solidFill>
                <a:latin typeface="Biome Light" panose="020B0303030204020804" pitchFamily="34" charset="0"/>
                <a:cs typeface="Biome Light" panose="020B0303030204020804" pitchFamily="34" charset="0"/>
              </a:rPr>
              <a:t>User stats</a:t>
            </a:r>
          </a:p>
          <a:p>
            <a:pPr marL="285750" indent="-285750">
              <a:buFont typeface="Arial" panose="020B0604020202020204" pitchFamily="34" charset="0"/>
              <a:buChar char="•"/>
            </a:pPr>
            <a:endParaRPr lang="en-GB" dirty="0">
              <a:solidFill>
                <a:schemeClr val="tx2"/>
              </a:solidFill>
              <a:latin typeface="Biome Light" panose="020B0303030204020804" pitchFamily="34" charset="0"/>
              <a:cs typeface="Biome Light" panose="020B0303030204020804" pitchFamily="34" charset="0"/>
            </a:endParaRPr>
          </a:p>
          <a:p>
            <a:r>
              <a:rPr lang="en-GB" dirty="0">
                <a:solidFill>
                  <a:schemeClr val="tx2"/>
                </a:solidFill>
                <a:latin typeface="Biome Light" panose="020B0303030204020804" pitchFamily="34" charset="0"/>
                <a:cs typeface="Biome Light" panose="020B0303030204020804" pitchFamily="34" charset="0"/>
              </a:rPr>
              <a:t>Settings page (more page themes)</a:t>
            </a:r>
          </a:p>
          <a:p>
            <a:pPr marL="285750" indent="-285750">
              <a:buFont typeface="Arial" panose="020B0604020202020204" pitchFamily="34" charset="0"/>
              <a:buChar char="•"/>
            </a:pPr>
            <a:endParaRPr lang="en-GB" dirty="0">
              <a:solidFill>
                <a:schemeClr val="tx2"/>
              </a:solidFill>
              <a:latin typeface="Biome Light" panose="020B0303030204020804" pitchFamily="34" charset="0"/>
              <a:cs typeface="Biome Light" panose="020B0303030204020804" pitchFamily="34" charset="0"/>
            </a:endParaRPr>
          </a:p>
          <a:p>
            <a:r>
              <a:rPr lang="en-GB" dirty="0">
                <a:solidFill>
                  <a:schemeClr val="tx2"/>
                </a:solidFill>
                <a:latin typeface="Biome Light" panose="020B0303030204020804" pitchFamily="34" charset="0"/>
                <a:cs typeface="Biome Light" panose="020B0303030204020804" pitchFamily="34" charset="0"/>
              </a:rPr>
              <a:t>Implement cookies</a:t>
            </a:r>
          </a:p>
        </p:txBody>
      </p:sp>
      <p:sp>
        <p:nvSpPr>
          <p:cNvPr id="10" name="Rectangle 9">
            <a:extLst>
              <a:ext uri="{FF2B5EF4-FFF2-40B4-BE49-F238E27FC236}">
                <a16:creationId xmlns:a16="http://schemas.microsoft.com/office/drawing/2014/main" id="{0D1EA69F-D9C3-8D29-60EB-F7785F25A6AA}"/>
              </a:ext>
            </a:extLst>
          </p:cNvPr>
          <p:cNvSpPr/>
          <p:nvPr/>
        </p:nvSpPr>
        <p:spPr>
          <a:xfrm>
            <a:off x="-2" y="1460715"/>
            <a:ext cx="402957" cy="3936569"/>
          </a:xfrm>
          <a:prstGeom prst="rect">
            <a:avLst/>
          </a:prstGeom>
          <a:solidFill>
            <a:srgbClr val="D0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0844038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B0E692D-39FE-80AE-7E79-BB19AF4B86BB}"/>
              </a:ext>
            </a:extLst>
          </p:cNvPr>
          <p:cNvSpPr/>
          <p:nvPr/>
        </p:nvSpPr>
        <p:spPr>
          <a:xfrm>
            <a:off x="0" y="5269424"/>
            <a:ext cx="12192000" cy="1588576"/>
          </a:xfrm>
          <a:prstGeom prst="rect">
            <a:avLst/>
          </a:prstGeom>
          <a:solidFill>
            <a:srgbClr val="B0CE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9" name="Picture 8">
            <a:extLst>
              <a:ext uri="{FF2B5EF4-FFF2-40B4-BE49-F238E27FC236}">
                <a16:creationId xmlns:a16="http://schemas.microsoft.com/office/drawing/2014/main" id="{AF2E177A-15E7-B8B0-C99F-782AD2F71672}"/>
              </a:ext>
            </a:extLst>
          </p:cNvPr>
          <p:cNvPicPr>
            <a:picLocks noChangeAspect="1"/>
          </p:cNvPicPr>
          <p:nvPr/>
        </p:nvPicPr>
        <p:blipFill rotWithShape="1">
          <a:blip r:embed="rId2"/>
          <a:srcRect t="15783" b="1912"/>
          <a:stretch/>
        </p:blipFill>
        <p:spPr>
          <a:xfrm>
            <a:off x="852409" y="680416"/>
            <a:ext cx="4453179" cy="5563890"/>
          </a:xfrm>
          <a:prstGeom prst="rect">
            <a:avLst/>
          </a:prstGeom>
        </p:spPr>
      </p:pic>
      <p:cxnSp>
        <p:nvCxnSpPr>
          <p:cNvPr id="10" name="Straight Connector 9">
            <a:extLst>
              <a:ext uri="{FF2B5EF4-FFF2-40B4-BE49-F238E27FC236}">
                <a16:creationId xmlns:a16="http://schemas.microsoft.com/office/drawing/2014/main" id="{1B79B896-37DC-D0C8-E8B3-71D63FA52760}"/>
              </a:ext>
            </a:extLst>
          </p:cNvPr>
          <p:cNvCxnSpPr>
            <a:cxnSpLocks/>
          </p:cNvCxnSpPr>
          <p:nvPr/>
        </p:nvCxnSpPr>
        <p:spPr>
          <a:xfrm>
            <a:off x="5858360" y="680416"/>
            <a:ext cx="0" cy="3798594"/>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9DB701-323B-7B92-551B-D765BD289402}"/>
              </a:ext>
            </a:extLst>
          </p:cNvPr>
          <p:cNvSpPr txBox="1"/>
          <p:nvPr/>
        </p:nvSpPr>
        <p:spPr>
          <a:xfrm>
            <a:off x="6157997" y="680416"/>
            <a:ext cx="5538053" cy="595934"/>
          </a:xfrm>
          <a:prstGeom prst="rect">
            <a:avLst/>
          </a:prstGeom>
          <a:solidFill>
            <a:srgbClr val="B0CED8"/>
          </a:solidFill>
        </p:spPr>
        <p:txBody>
          <a:bodyPr wrap="square" rtlCol="0">
            <a:spAutoFit/>
          </a:bodyPr>
          <a:lstStyle/>
          <a:p>
            <a:r>
              <a:rPr lang="en-US" sz="3200" b="1" dirty="0">
                <a:solidFill>
                  <a:schemeClr val="tx2"/>
                </a:solidFill>
                <a:latin typeface="Biome Light" panose="020B0303030204020804" pitchFamily="34" charset="0"/>
                <a:cs typeface="Biome Light" panose="020B0303030204020804" pitchFamily="34" charset="0"/>
              </a:rPr>
              <a:t>Conclusion</a:t>
            </a:r>
            <a:endParaRPr lang="en-GB" sz="3200" b="1" dirty="0">
              <a:solidFill>
                <a:schemeClr val="tx2"/>
              </a:solidFill>
              <a:latin typeface="Biome Light" panose="020B0303030204020804" pitchFamily="34" charset="0"/>
              <a:cs typeface="Biome Light" panose="020B0303030204020804" pitchFamily="34" charset="0"/>
            </a:endParaRPr>
          </a:p>
        </p:txBody>
      </p:sp>
      <p:sp>
        <p:nvSpPr>
          <p:cNvPr id="2" name="TextBox 1">
            <a:extLst>
              <a:ext uri="{FF2B5EF4-FFF2-40B4-BE49-F238E27FC236}">
                <a16:creationId xmlns:a16="http://schemas.microsoft.com/office/drawing/2014/main" id="{4A937326-B0B9-F920-35E9-BE816BA9EE8B}"/>
              </a:ext>
            </a:extLst>
          </p:cNvPr>
          <p:cNvSpPr txBox="1"/>
          <p:nvPr/>
        </p:nvSpPr>
        <p:spPr>
          <a:xfrm>
            <a:off x="6411133" y="1932933"/>
            <a:ext cx="5284920" cy="2308324"/>
          </a:xfrm>
          <a:prstGeom prst="rect">
            <a:avLst/>
          </a:prstGeom>
          <a:noFill/>
        </p:spPr>
        <p:txBody>
          <a:bodyPr wrap="square">
            <a:spAutoFit/>
          </a:bodyPr>
          <a:lstStyle/>
          <a:p>
            <a:r>
              <a:rPr lang="en-GB" b="0" i="0" dirty="0">
                <a:solidFill>
                  <a:schemeClr val="tx2"/>
                </a:solidFill>
                <a:effectLst/>
                <a:latin typeface="Biome Light" panose="020B0303030204020804" pitchFamily="34" charset="0"/>
                <a:cs typeface="Biome Light" panose="020B0303030204020804" pitchFamily="34" charset="0"/>
              </a:rPr>
              <a:t>In conclusion, our web application combines education</a:t>
            </a:r>
            <a:r>
              <a:rPr lang="en-GB" dirty="0">
                <a:solidFill>
                  <a:schemeClr val="tx2"/>
                </a:solidFill>
                <a:latin typeface="Biome Light" panose="020B0303030204020804" pitchFamily="34" charset="0"/>
                <a:cs typeface="Biome Light" panose="020B0303030204020804" pitchFamily="34" charset="0"/>
              </a:rPr>
              <a:t> and</a:t>
            </a:r>
            <a:r>
              <a:rPr lang="en-GB" b="0" i="0" dirty="0">
                <a:solidFill>
                  <a:schemeClr val="tx2"/>
                </a:solidFill>
                <a:effectLst/>
                <a:latin typeface="Biome Light" panose="020B0303030204020804" pitchFamily="34" charset="0"/>
                <a:cs typeface="Biome Light" panose="020B0303030204020804" pitchFamily="34" charset="0"/>
              </a:rPr>
              <a:t> entertainment</a:t>
            </a:r>
            <a:r>
              <a:rPr lang="en-GB" dirty="0">
                <a:solidFill>
                  <a:schemeClr val="tx2"/>
                </a:solidFill>
                <a:latin typeface="Biome Light" panose="020B0303030204020804" pitchFamily="34" charset="0"/>
                <a:cs typeface="Biome Light" panose="020B0303030204020804" pitchFamily="34" charset="0"/>
              </a:rPr>
              <a:t> </a:t>
            </a:r>
            <a:r>
              <a:rPr lang="en-GB" b="0" i="0" dirty="0">
                <a:solidFill>
                  <a:schemeClr val="tx2"/>
                </a:solidFill>
                <a:effectLst/>
                <a:latin typeface="Biome Light" panose="020B0303030204020804" pitchFamily="34" charset="0"/>
                <a:cs typeface="Biome Light" panose="020B0303030204020804" pitchFamily="34" charset="0"/>
              </a:rPr>
              <a:t>to create a compelling Wordle game focused on European countries. By striving for continuous improvement and providing an impactful learning experience, we aim to engage users and establish a strong and satisfied user base.</a:t>
            </a:r>
            <a:endParaRPr lang="en-GB" dirty="0">
              <a:solidFill>
                <a:schemeClr val="tx2"/>
              </a:solidFill>
              <a:latin typeface="Biome Light" panose="020B0303030204020804" pitchFamily="34" charset="0"/>
              <a:cs typeface="Biome Light" panose="020B0303030204020804" pitchFamily="34" charset="0"/>
            </a:endParaRPr>
          </a:p>
        </p:txBody>
      </p:sp>
    </p:spTree>
    <p:extLst>
      <p:ext uri="{BB962C8B-B14F-4D97-AF65-F5344CB8AC3E}">
        <p14:creationId xmlns:p14="http://schemas.microsoft.com/office/powerpoint/2010/main" val="35145790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001E45AC-FFE6-18EA-D8D5-D3C8BE94FBA6}"/>
              </a:ext>
            </a:extLst>
          </p:cNvPr>
          <p:cNvSpPr/>
          <p:nvPr/>
        </p:nvSpPr>
        <p:spPr>
          <a:xfrm>
            <a:off x="2943151" y="5151755"/>
            <a:ext cx="6305698" cy="16684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2"/>
                </a:solidFill>
                <a:latin typeface="Biome Light" panose="020B0303030204020804" pitchFamily="34" charset="0"/>
                <a:cs typeface="Biome Light" panose="020B0303030204020804" pitchFamily="34" charset="0"/>
              </a:rPr>
              <a:t>Thank you for your attention!</a:t>
            </a:r>
            <a:endParaRPr lang="en-GB" sz="3200" b="1" dirty="0">
              <a:solidFill>
                <a:schemeClr val="tx2"/>
              </a:solidFill>
              <a:latin typeface="Biome Light" panose="020B0303030204020804" pitchFamily="34" charset="0"/>
              <a:cs typeface="Biome Light" panose="020B0303030204020804" pitchFamily="34" charset="0"/>
            </a:endParaRPr>
          </a:p>
        </p:txBody>
      </p:sp>
      <p:pic>
        <p:nvPicPr>
          <p:cNvPr id="16" name="Picture 15">
            <a:extLst>
              <a:ext uri="{FF2B5EF4-FFF2-40B4-BE49-F238E27FC236}">
                <a16:creationId xmlns:a16="http://schemas.microsoft.com/office/drawing/2014/main" id="{E613CC6B-445F-7EC4-BA13-3CC1727D7028}"/>
              </a:ext>
            </a:extLst>
          </p:cNvPr>
          <p:cNvPicPr>
            <a:picLocks noChangeAspect="1"/>
          </p:cNvPicPr>
          <p:nvPr/>
        </p:nvPicPr>
        <p:blipFill>
          <a:blip r:embed="rId2"/>
          <a:stretch>
            <a:fillRect/>
          </a:stretch>
        </p:blipFill>
        <p:spPr>
          <a:xfrm>
            <a:off x="955040" y="0"/>
            <a:ext cx="10332720" cy="5040630"/>
          </a:xfrm>
          <a:prstGeom prst="rect">
            <a:avLst/>
          </a:prstGeom>
        </p:spPr>
      </p:pic>
      <p:sp>
        <p:nvSpPr>
          <p:cNvPr id="17" name="Rectangle 16">
            <a:extLst>
              <a:ext uri="{FF2B5EF4-FFF2-40B4-BE49-F238E27FC236}">
                <a16:creationId xmlns:a16="http://schemas.microsoft.com/office/drawing/2014/main" id="{79FD13A5-36A2-CE32-55CB-53D4620EDC3C}"/>
              </a:ext>
            </a:extLst>
          </p:cNvPr>
          <p:cNvSpPr/>
          <p:nvPr/>
        </p:nvSpPr>
        <p:spPr>
          <a:xfrm>
            <a:off x="955040" y="5040630"/>
            <a:ext cx="10332720" cy="222250"/>
          </a:xfrm>
          <a:prstGeom prst="rect">
            <a:avLst/>
          </a:prstGeom>
          <a:solidFill>
            <a:srgbClr val="2428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873089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B0E692D-39FE-80AE-7E79-BB19AF4B86BB}"/>
              </a:ext>
            </a:extLst>
          </p:cNvPr>
          <p:cNvSpPr/>
          <p:nvPr/>
        </p:nvSpPr>
        <p:spPr>
          <a:xfrm>
            <a:off x="0" y="5269424"/>
            <a:ext cx="12192000" cy="1588576"/>
          </a:xfrm>
          <a:prstGeom prst="rect">
            <a:avLst/>
          </a:prstGeom>
          <a:solidFill>
            <a:srgbClr val="C6D0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9" name="Picture 8">
            <a:extLst>
              <a:ext uri="{FF2B5EF4-FFF2-40B4-BE49-F238E27FC236}">
                <a16:creationId xmlns:a16="http://schemas.microsoft.com/office/drawing/2014/main" id="{AF2E177A-15E7-B8B0-C99F-782AD2F71672}"/>
              </a:ext>
            </a:extLst>
          </p:cNvPr>
          <p:cNvPicPr>
            <a:picLocks noChangeAspect="1"/>
          </p:cNvPicPr>
          <p:nvPr/>
        </p:nvPicPr>
        <p:blipFill rotWithShape="1">
          <a:blip r:embed="rId2"/>
          <a:srcRect l="22675" r="15523"/>
          <a:stretch/>
        </p:blipFill>
        <p:spPr>
          <a:xfrm>
            <a:off x="890023" y="680416"/>
            <a:ext cx="4453179" cy="5497168"/>
          </a:xfrm>
          <a:prstGeom prst="rect">
            <a:avLst/>
          </a:prstGeom>
        </p:spPr>
      </p:pic>
      <p:cxnSp>
        <p:nvCxnSpPr>
          <p:cNvPr id="10" name="Straight Connector 9">
            <a:extLst>
              <a:ext uri="{FF2B5EF4-FFF2-40B4-BE49-F238E27FC236}">
                <a16:creationId xmlns:a16="http://schemas.microsoft.com/office/drawing/2014/main" id="{1B79B896-37DC-D0C8-E8B3-71D63FA52760}"/>
              </a:ext>
            </a:extLst>
          </p:cNvPr>
          <p:cNvCxnSpPr>
            <a:cxnSpLocks/>
          </p:cNvCxnSpPr>
          <p:nvPr/>
        </p:nvCxnSpPr>
        <p:spPr>
          <a:xfrm>
            <a:off x="5858360" y="680416"/>
            <a:ext cx="0" cy="3560841"/>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9DB701-323B-7B92-551B-D765BD289402}"/>
              </a:ext>
            </a:extLst>
          </p:cNvPr>
          <p:cNvSpPr txBox="1"/>
          <p:nvPr/>
        </p:nvSpPr>
        <p:spPr>
          <a:xfrm>
            <a:off x="6096000" y="680416"/>
            <a:ext cx="5915186" cy="584775"/>
          </a:xfrm>
          <a:prstGeom prst="rect">
            <a:avLst/>
          </a:prstGeom>
          <a:solidFill>
            <a:srgbClr val="C6D0E1"/>
          </a:solidFill>
        </p:spPr>
        <p:txBody>
          <a:bodyPr wrap="square" rtlCol="0">
            <a:spAutoFit/>
          </a:bodyPr>
          <a:lstStyle/>
          <a:p>
            <a:r>
              <a:rPr lang="en-US" sz="3200" b="1" dirty="0">
                <a:solidFill>
                  <a:schemeClr val="tx2"/>
                </a:solidFill>
                <a:latin typeface="Biome Light" panose="020B0303030204020804" pitchFamily="34" charset="0"/>
                <a:cs typeface="Biome Light" panose="020B0303030204020804" pitchFamily="34" charset="0"/>
              </a:rPr>
              <a:t>Contents</a:t>
            </a:r>
            <a:endParaRPr lang="en-GB" sz="3200" b="1" dirty="0">
              <a:solidFill>
                <a:schemeClr val="tx2"/>
              </a:solidFill>
              <a:latin typeface="Biome Light" panose="020B0303030204020804" pitchFamily="34" charset="0"/>
              <a:cs typeface="Biome Light" panose="020B0303030204020804" pitchFamily="34" charset="0"/>
            </a:endParaRPr>
          </a:p>
        </p:txBody>
      </p:sp>
      <p:sp>
        <p:nvSpPr>
          <p:cNvPr id="15" name="TextBox 14">
            <a:extLst>
              <a:ext uri="{FF2B5EF4-FFF2-40B4-BE49-F238E27FC236}">
                <a16:creationId xmlns:a16="http://schemas.microsoft.com/office/drawing/2014/main" id="{3B8B75C3-614A-FA3D-86AB-C53A2FB396A4}"/>
              </a:ext>
            </a:extLst>
          </p:cNvPr>
          <p:cNvSpPr txBox="1"/>
          <p:nvPr/>
        </p:nvSpPr>
        <p:spPr>
          <a:xfrm>
            <a:off x="6096000" y="1655933"/>
            <a:ext cx="3543947" cy="2031325"/>
          </a:xfrm>
          <a:prstGeom prst="rect">
            <a:avLst/>
          </a:prstGeom>
          <a:noFill/>
        </p:spPr>
        <p:txBody>
          <a:bodyPr wrap="square">
            <a:spAutoFit/>
          </a:bodyPr>
          <a:lstStyle/>
          <a:p>
            <a:pPr marL="571500" indent="-571500" rtl="0">
              <a:buAutoNum type="romanUcPeriod"/>
            </a:pPr>
            <a:r>
              <a:rPr lang="en-US" sz="1800" dirty="0">
                <a:solidFill>
                  <a:schemeClr val="tx2"/>
                </a:solidFill>
                <a:latin typeface="Biome Light" panose="020B0303030204020804" pitchFamily="34" charset="0"/>
                <a:cs typeface="Biome Light" panose="020B0303030204020804" pitchFamily="34" charset="0"/>
              </a:rPr>
              <a:t>Programming Languages that we used</a:t>
            </a:r>
          </a:p>
          <a:p>
            <a:pPr marL="571500" indent="-571500" rtl="0">
              <a:buAutoNum type="romanUcPeriod"/>
            </a:pPr>
            <a:endParaRPr lang="en-US" sz="1800" dirty="0">
              <a:solidFill>
                <a:schemeClr val="tx2"/>
              </a:solidFill>
              <a:latin typeface="Biome Light" panose="020B0303030204020804" pitchFamily="34" charset="0"/>
              <a:cs typeface="Biome Light" panose="020B0303030204020804" pitchFamily="34" charset="0"/>
            </a:endParaRPr>
          </a:p>
          <a:p>
            <a:pPr marL="571500" indent="-571500" rtl="0">
              <a:buAutoNum type="romanUcPeriod"/>
            </a:pPr>
            <a:r>
              <a:rPr lang="en-US" sz="1800" dirty="0">
                <a:solidFill>
                  <a:schemeClr val="tx2"/>
                </a:solidFill>
                <a:latin typeface="Biome Light" panose="020B0303030204020804" pitchFamily="34" charset="0"/>
                <a:cs typeface="Biome Light" panose="020B0303030204020804" pitchFamily="34" charset="0"/>
              </a:rPr>
              <a:t>Similar applications</a:t>
            </a:r>
          </a:p>
          <a:p>
            <a:pPr marL="571500" indent="-571500" rtl="0">
              <a:buAutoNum type="romanUcPeriod"/>
            </a:pPr>
            <a:endParaRPr lang="en-US" sz="1800" dirty="0">
              <a:solidFill>
                <a:schemeClr val="tx2"/>
              </a:solidFill>
              <a:latin typeface="Biome Light" panose="020B0303030204020804" pitchFamily="34" charset="0"/>
              <a:cs typeface="Biome Light" panose="020B0303030204020804" pitchFamily="34" charset="0"/>
            </a:endParaRPr>
          </a:p>
          <a:p>
            <a:pPr marL="571500" indent="-571500" rtl="0">
              <a:buAutoNum type="romanUcPeriod"/>
            </a:pPr>
            <a:r>
              <a:rPr lang="en-US" sz="1800" dirty="0">
                <a:solidFill>
                  <a:schemeClr val="tx2"/>
                </a:solidFill>
                <a:latin typeface="Biome Light" panose="020B0303030204020804" pitchFamily="34" charset="0"/>
                <a:cs typeface="Biome Light" panose="020B0303030204020804" pitchFamily="34" charset="0"/>
              </a:rPr>
              <a:t>What is new. What we improved</a:t>
            </a:r>
          </a:p>
        </p:txBody>
      </p:sp>
      <p:sp>
        <p:nvSpPr>
          <p:cNvPr id="19" name="TextBox 18">
            <a:extLst>
              <a:ext uri="{FF2B5EF4-FFF2-40B4-BE49-F238E27FC236}">
                <a16:creationId xmlns:a16="http://schemas.microsoft.com/office/drawing/2014/main" id="{B1CCB18B-26F9-FCD6-E93E-6C4CDC101C41}"/>
              </a:ext>
            </a:extLst>
          </p:cNvPr>
          <p:cNvSpPr txBox="1"/>
          <p:nvPr/>
        </p:nvSpPr>
        <p:spPr>
          <a:xfrm>
            <a:off x="9782014" y="1655933"/>
            <a:ext cx="2409986" cy="2031325"/>
          </a:xfrm>
          <a:prstGeom prst="rect">
            <a:avLst/>
          </a:prstGeom>
          <a:noFill/>
        </p:spPr>
        <p:txBody>
          <a:bodyPr wrap="square">
            <a:spAutoFit/>
          </a:bodyPr>
          <a:lstStyle/>
          <a:p>
            <a:pPr marL="400050" indent="-400050" rtl="0">
              <a:buAutoNum type="romanUcPeriod" startAt="4"/>
            </a:pPr>
            <a:r>
              <a:rPr lang="en-US" sz="1800" dirty="0">
                <a:solidFill>
                  <a:schemeClr val="tx2"/>
                </a:solidFill>
                <a:latin typeface="Biome Light" panose="020B0303030204020804" pitchFamily="34" charset="0"/>
                <a:cs typeface="Biome Light" panose="020B0303030204020804" pitchFamily="34" charset="0"/>
              </a:rPr>
              <a:t>Objectives</a:t>
            </a:r>
          </a:p>
          <a:p>
            <a:pPr marL="400050" indent="-400050" rtl="0">
              <a:buAutoNum type="romanUcPeriod" startAt="4"/>
            </a:pPr>
            <a:endParaRPr lang="en-US" dirty="0">
              <a:solidFill>
                <a:schemeClr val="tx2"/>
              </a:solidFill>
              <a:latin typeface="Biome Light" panose="020B0303030204020804" pitchFamily="34" charset="0"/>
              <a:cs typeface="Biome Light" panose="020B0303030204020804" pitchFamily="34" charset="0"/>
            </a:endParaRPr>
          </a:p>
          <a:p>
            <a:pPr marL="400050" indent="-400050">
              <a:buFontTx/>
              <a:buAutoNum type="romanUcPeriod" startAt="4"/>
            </a:pPr>
            <a:r>
              <a:rPr lang="en-US" sz="1800" dirty="0">
                <a:solidFill>
                  <a:schemeClr val="tx2"/>
                </a:solidFill>
                <a:latin typeface="Biome Light" panose="020B0303030204020804" pitchFamily="34" charset="0"/>
                <a:cs typeface="Biome Light" panose="020B0303030204020804" pitchFamily="34" charset="0"/>
              </a:rPr>
              <a:t>Features. Advantages. Disadvantages</a:t>
            </a:r>
          </a:p>
          <a:p>
            <a:pPr marL="400050" indent="-400050">
              <a:buFontTx/>
              <a:buAutoNum type="romanUcPeriod" startAt="4"/>
            </a:pPr>
            <a:endParaRPr lang="en-US" dirty="0">
              <a:solidFill>
                <a:schemeClr val="tx2"/>
              </a:solidFill>
              <a:latin typeface="Biome Light" panose="020B0303030204020804" pitchFamily="34" charset="0"/>
              <a:cs typeface="Biome Light" panose="020B0303030204020804" pitchFamily="34" charset="0"/>
            </a:endParaRPr>
          </a:p>
          <a:p>
            <a:pPr marL="400050" indent="-400050">
              <a:buFontTx/>
              <a:buAutoNum type="romanUcPeriod" startAt="4"/>
            </a:pPr>
            <a:r>
              <a:rPr lang="en-US" sz="1800" dirty="0">
                <a:solidFill>
                  <a:schemeClr val="tx2"/>
                </a:solidFill>
                <a:latin typeface="Biome Light" panose="020B0303030204020804" pitchFamily="34" charset="0"/>
                <a:cs typeface="Biome Light" panose="020B0303030204020804" pitchFamily="34" charset="0"/>
              </a:rPr>
              <a:t>Future plans</a:t>
            </a:r>
          </a:p>
        </p:txBody>
      </p:sp>
    </p:spTree>
    <p:extLst>
      <p:ext uri="{BB962C8B-B14F-4D97-AF65-F5344CB8AC3E}">
        <p14:creationId xmlns:p14="http://schemas.microsoft.com/office/powerpoint/2010/main" val="3650842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A350301-8E64-658B-1F6B-682D7490B653}"/>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491496" y="646631"/>
            <a:ext cx="2267202" cy="1838952"/>
          </a:xfrm>
          <a:prstGeom prst="rect">
            <a:avLst/>
          </a:prstGeom>
        </p:spPr>
      </p:pic>
      <p:pic>
        <p:nvPicPr>
          <p:cNvPr id="8" name="Picture 7">
            <a:extLst>
              <a:ext uri="{FF2B5EF4-FFF2-40B4-BE49-F238E27FC236}">
                <a16:creationId xmlns:a16="http://schemas.microsoft.com/office/drawing/2014/main" id="{042722DD-F7C4-B927-E1B0-2F75E74C8FE4}"/>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2758698" y="1967098"/>
            <a:ext cx="2195941" cy="2195941"/>
          </a:xfrm>
          <a:prstGeom prst="rect">
            <a:avLst/>
          </a:prstGeom>
        </p:spPr>
      </p:pic>
      <p:pic>
        <p:nvPicPr>
          <p:cNvPr id="9" name="Picture 8">
            <a:extLst>
              <a:ext uri="{FF2B5EF4-FFF2-40B4-BE49-F238E27FC236}">
                <a16:creationId xmlns:a16="http://schemas.microsoft.com/office/drawing/2014/main" id="{F60122AB-80B7-099F-8385-AC25A4647169}"/>
              </a:ext>
            </a:extLst>
          </p:cNvPr>
          <p:cNvPicPr>
            <a:picLocks noChangeAspect="1"/>
          </p:cNvPicPr>
          <p:nvPr/>
        </p:nvPicPr>
        <p:blipFill>
          <a:blip r:embed="rId6">
            <a:extLst>
              <a:ext uri="{837473B0-CC2E-450A-ABE3-18F120FF3D39}">
                <a1611:picAttrSrcUrl xmlns:a1611="http://schemas.microsoft.com/office/drawing/2016/11/main" r:id="rId7"/>
              </a:ext>
            </a:extLst>
          </a:blip>
          <a:stretch>
            <a:fillRect/>
          </a:stretch>
        </p:blipFill>
        <p:spPr>
          <a:xfrm>
            <a:off x="705621" y="4163039"/>
            <a:ext cx="1838952" cy="1838952"/>
          </a:xfrm>
          <a:prstGeom prst="rect">
            <a:avLst/>
          </a:prstGeom>
        </p:spPr>
      </p:pic>
      <p:sp>
        <p:nvSpPr>
          <p:cNvPr id="10" name="Rectangle 9">
            <a:extLst>
              <a:ext uri="{FF2B5EF4-FFF2-40B4-BE49-F238E27FC236}">
                <a16:creationId xmlns:a16="http://schemas.microsoft.com/office/drawing/2014/main" id="{DFB2F4DB-249C-27E2-45CD-923B47BE4D67}"/>
              </a:ext>
            </a:extLst>
          </p:cNvPr>
          <p:cNvSpPr/>
          <p:nvPr/>
        </p:nvSpPr>
        <p:spPr>
          <a:xfrm>
            <a:off x="5331417" y="386489"/>
            <a:ext cx="6369087" cy="6262284"/>
          </a:xfrm>
          <a:prstGeom prst="rect">
            <a:avLst/>
          </a:prstGeom>
          <a:solidFill>
            <a:srgbClr val="0062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785970A0-33A1-876E-B6EE-9BA766986EA3}"/>
              </a:ext>
            </a:extLst>
          </p:cNvPr>
          <p:cNvSpPr txBox="1"/>
          <p:nvPr/>
        </p:nvSpPr>
        <p:spPr>
          <a:xfrm>
            <a:off x="5545542" y="768196"/>
            <a:ext cx="5613238" cy="954107"/>
          </a:xfrm>
          <a:prstGeom prst="rect">
            <a:avLst/>
          </a:prstGeom>
          <a:noFill/>
        </p:spPr>
        <p:txBody>
          <a:bodyPr wrap="square">
            <a:spAutoFit/>
          </a:bodyPr>
          <a:lstStyle/>
          <a:p>
            <a:r>
              <a:rPr lang="en-US" sz="2800" b="1" dirty="0">
                <a:solidFill>
                  <a:schemeClr val="bg1"/>
                </a:solidFill>
              </a:rPr>
              <a:t>I. </a:t>
            </a:r>
            <a:r>
              <a:rPr lang="en-US" sz="2800" b="1" dirty="0">
                <a:solidFill>
                  <a:schemeClr val="bg1"/>
                </a:solidFill>
                <a:latin typeface="Biome Light" panose="020B0303030204020804" pitchFamily="34" charset="0"/>
                <a:cs typeface="Biome Light" panose="020B0303030204020804" pitchFamily="34" charset="0"/>
              </a:rPr>
              <a:t>Programming Languages and frameworks that we used</a:t>
            </a:r>
            <a:endParaRPr lang="en-GB" sz="2800" b="1" dirty="0">
              <a:solidFill>
                <a:schemeClr val="bg1"/>
              </a:solidFill>
            </a:endParaRPr>
          </a:p>
        </p:txBody>
      </p:sp>
      <p:sp>
        <p:nvSpPr>
          <p:cNvPr id="13" name="Text Placeholder 80">
            <a:extLst>
              <a:ext uri="{FF2B5EF4-FFF2-40B4-BE49-F238E27FC236}">
                <a16:creationId xmlns:a16="http://schemas.microsoft.com/office/drawing/2014/main" id="{EE3A9FB0-FB8A-543A-22F2-AEA7925266B8}"/>
              </a:ext>
            </a:extLst>
          </p:cNvPr>
          <p:cNvSpPr txBox="1">
            <a:spLocks/>
          </p:cNvSpPr>
          <p:nvPr/>
        </p:nvSpPr>
        <p:spPr>
          <a:xfrm>
            <a:off x="6210910" y="2043160"/>
            <a:ext cx="4876800" cy="4284756"/>
          </a:xfrm>
          <a:prstGeom prst="rect">
            <a:avLst/>
          </a:prstGeom>
        </p:spPr>
        <p:txBody>
          <a:bodyPr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en-GB" sz="2000" b="0" i="0" dirty="0">
                <a:solidFill>
                  <a:schemeClr val="bg1"/>
                </a:solidFill>
                <a:effectLst/>
                <a:latin typeface="Biome Light" panose="020B0303030204020804" pitchFamily="34" charset="0"/>
                <a:cs typeface="Biome Light" panose="020B0303030204020804" pitchFamily="34" charset="0"/>
              </a:rPr>
              <a:t>Our web application is built using a combination of HTML, JavaScript, SQL, CSS, and Bootstrap. To visualize geographic data on our map, we utilize the </a:t>
            </a:r>
            <a:r>
              <a:rPr lang="en-GB" sz="2000" b="0" i="0" dirty="0" err="1">
                <a:solidFill>
                  <a:schemeClr val="bg1"/>
                </a:solidFill>
                <a:effectLst/>
                <a:latin typeface="Biome Light" panose="020B0303030204020804" pitchFamily="34" charset="0"/>
                <a:cs typeface="Biome Light" panose="020B0303030204020804" pitchFamily="34" charset="0"/>
              </a:rPr>
              <a:t>GeoJSON</a:t>
            </a:r>
            <a:r>
              <a:rPr lang="en-GB" sz="2000" b="0" i="0" dirty="0">
                <a:solidFill>
                  <a:schemeClr val="bg1"/>
                </a:solidFill>
                <a:effectLst/>
                <a:latin typeface="Biome Light" panose="020B0303030204020804" pitchFamily="34" charset="0"/>
                <a:cs typeface="Biome Light" panose="020B0303030204020804" pitchFamily="34" charset="0"/>
              </a:rPr>
              <a:t> data format, which allows us to encode and display geographical information. The map is rendere</a:t>
            </a:r>
            <a:r>
              <a:rPr lang="en-GB" sz="2000" dirty="0">
                <a:solidFill>
                  <a:schemeClr val="bg1"/>
                </a:solidFill>
                <a:latin typeface="Biome Light" panose="020B0303030204020804" pitchFamily="34" charset="0"/>
                <a:cs typeface="Biome Light" panose="020B0303030204020804" pitchFamily="34" charset="0"/>
              </a:rPr>
              <a:t>d using the Leaflet JavaScript library, allowing the user to zoom in and move around within the European bounds.</a:t>
            </a:r>
            <a:endParaRPr lang="en-GB" sz="3200" dirty="0">
              <a:solidFill>
                <a:schemeClr val="bg1"/>
              </a:solidFill>
              <a:latin typeface="Biome Light" panose="020B0303030204020804" pitchFamily="34" charset="0"/>
              <a:cs typeface="Biome Light" panose="020B0303030204020804" pitchFamily="34" charset="0"/>
            </a:endParaRPr>
          </a:p>
        </p:txBody>
      </p:sp>
    </p:spTree>
    <p:extLst>
      <p:ext uri="{BB962C8B-B14F-4D97-AF65-F5344CB8AC3E}">
        <p14:creationId xmlns:p14="http://schemas.microsoft.com/office/powerpoint/2010/main" val="5775027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55A02CC-5C3E-3940-7F76-E5F144D216D0}"/>
              </a:ext>
            </a:extLst>
          </p:cNvPr>
          <p:cNvSpPr txBox="1">
            <a:spLocks/>
          </p:cNvSpPr>
          <p:nvPr/>
        </p:nvSpPr>
        <p:spPr>
          <a:xfrm>
            <a:off x="349684" y="418983"/>
            <a:ext cx="4485789" cy="1747098"/>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300" b="1" dirty="0">
                <a:solidFill>
                  <a:schemeClr val="tx2"/>
                </a:solidFill>
                <a:latin typeface="Biome Light" panose="020B0303030204020804" pitchFamily="34" charset="0"/>
                <a:cs typeface="Biome Light" panose="020B0303030204020804" pitchFamily="34" charset="0"/>
              </a:rPr>
              <a:t>II.   Similar applications</a:t>
            </a:r>
            <a:br>
              <a:rPr lang="en-US" dirty="0">
                <a:solidFill>
                  <a:schemeClr val="tx2"/>
                </a:solidFill>
                <a:latin typeface="Biome Light" panose="020B0303030204020804" pitchFamily="34" charset="0"/>
                <a:cs typeface="Biome Light" panose="020B0303030204020804" pitchFamily="34" charset="0"/>
              </a:rPr>
            </a:br>
            <a:endParaRPr lang="en-GB" dirty="0"/>
          </a:p>
        </p:txBody>
      </p:sp>
      <p:sp>
        <p:nvSpPr>
          <p:cNvPr id="9" name="Rectangle 8">
            <a:extLst>
              <a:ext uri="{FF2B5EF4-FFF2-40B4-BE49-F238E27FC236}">
                <a16:creationId xmlns:a16="http://schemas.microsoft.com/office/drawing/2014/main" id="{B6C29349-151B-9220-EC32-B1ABB369C1E4}"/>
              </a:ext>
            </a:extLst>
          </p:cNvPr>
          <p:cNvSpPr/>
          <p:nvPr/>
        </p:nvSpPr>
        <p:spPr>
          <a:xfrm>
            <a:off x="0" y="2603715"/>
            <a:ext cx="3640457" cy="4254285"/>
          </a:xfrm>
          <a:prstGeom prst="rect">
            <a:avLst/>
          </a:prstGeom>
          <a:solidFill>
            <a:srgbClr val="2428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Box 10">
            <a:extLst>
              <a:ext uri="{FF2B5EF4-FFF2-40B4-BE49-F238E27FC236}">
                <a16:creationId xmlns:a16="http://schemas.microsoft.com/office/drawing/2014/main" id="{93E0A2DB-0B2C-504B-CC35-B4BE726A6E12}"/>
              </a:ext>
            </a:extLst>
          </p:cNvPr>
          <p:cNvSpPr txBox="1"/>
          <p:nvPr/>
        </p:nvSpPr>
        <p:spPr>
          <a:xfrm>
            <a:off x="349684" y="3022697"/>
            <a:ext cx="2945648" cy="3416320"/>
          </a:xfrm>
          <a:prstGeom prst="rect">
            <a:avLst/>
          </a:prstGeom>
          <a:noFill/>
        </p:spPr>
        <p:txBody>
          <a:bodyPr wrap="square">
            <a:spAutoFit/>
          </a:bodyPr>
          <a:lstStyle/>
          <a:p>
            <a:pPr rtl="0"/>
            <a:r>
              <a:rPr lang="en-GB" dirty="0">
                <a:solidFill>
                  <a:schemeClr val="bg1"/>
                </a:solidFill>
                <a:latin typeface="Biome Light" panose="020B0303030204020804" pitchFamily="34" charset="0"/>
                <a:cs typeface="Biome Light" panose="020B0303030204020804" pitchFamily="34" charset="0"/>
              </a:rPr>
              <a:t>Similar apps to ours include geography related variations of the famous Wordle game, such as </a:t>
            </a:r>
            <a:r>
              <a:rPr lang="en-GB" dirty="0" err="1">
                <a:solidFill>
                  <a:schemeClr val="bg1"/>
                </a:solidFill>
                <a:latin typeface="Biome Light" panose="020B0303030204020804" pitchFamily="34" charset="0"/>
                <a:cs typeface="Biome Light" panose="020B0303030204020804" pitchFamily="34" charset="0"/>
              </a:rPr>
              <a:t>Worldle</a:t>
            </a:r>
            <a:r>
              <a:rPr lang="en-GB" dirty="0">
                <a:solidFill>
                  <a:schemeClr val="bg1"/>
                </a:solidFill>
                <a:latin typeface="Biome Light" panose="020B0303030204020804" pitchFamily="34" charset="0"/>
                <a:cs typeface="Biome Light" panose="020B0303030204020804" pitchFamily="34" charset="0"/>
              </a:rPr>
              <a:t> and </a:t>
            </a:r>
            <a:r>
              <a:rPr lang="en-GB" dirty="0" err="1">
                <a:solidFill>
                  <a:schemeClr val="bg1"/>
                </a:solidFill>
                <a:latin typeface="Biome Light" panose="020B0303030204020804" pitchFamily="34" charset="0"/>
                <a:cs typeface="Biome Light" panose="020B0303030204020804" pitchFamily="34" charset="0"/>
              </a:rPr>
              <a:t>Globle</a:t>
            </a:r>
            <a:r>
              <a:rPr lang="en-GB" dirty="0">
                <a:solidFill>
                  <a:schemeClr val="bg1"/>
                </a:solidFill>
                <a:latin typeface="Biome Light" panose="020B0303030204020804" pitchFamily="34" charset="0"/>
                <a:cs typeface="Biome Light" panose="020B0303030204020804" pitchFamily="34" charset="0"/>
              </a:rPr>
              <a:t>.</a:t>
            </a:r>
          </a:p>
          <a:p>
            <a:r>
              <a:rPr lang="en-GB" b="0" i="0" dirty="0">
                <a:solidFill>
                  <a:schemeClr val="bg1"/>
                </a:solidFill>
                <a:effectLst/>
                <a:latin typeface="Biome Light" panose="020B0303030204020804" pitchFamily="34" charset="0"/>
                <a:cs typeface="Biome Light" panose="020B0303030204020804" pitchFamily="34" charset="0"/>
              </a:rPr>
              <a:t>Our application uniquely combines elements from both of these games, blending their aesthetics and gameplay mechanics.</a:t>
            </a:r>
            <a:endParaRPr lang="en-GB" sz="2200" dirty="0">
              <a:solidFill>
                <a:schemeClr val="bg1"/>
              </a:solidFill>
              <a:latin typeface="Biome Light" panose="020B0303030204020804" pitchFamily="34" charset="0"/>
              <a:cs typeface="Biome Light" panose="020B0303030204020804" pitchFamily="34" charset="0"/>
            </a:endParaRPr>
          </a:p>
        </p:txBody>
      </p:sp>
      <p:pic>
        <p:nvPicPr>
          <p:cNvPr id="14" name="Picture 2" descr="Worldle">
            <a:extLst>
              <a:ext uri="{FF2B5EF4-FFF2-40B4-BE49-F238E27FC236}">
                <a16:creationId xmlns:a16="http://schemas.microsoft.com/office/drawing/2014/main" id="{48792DAF-F13C-CE9F-81FC-1CFD57FB131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1513" r="19218"/>
          <a:stretch/>
        </p:blipFill>
        <p:spPr bwMode="auto">
          <a:xfrm>
            <a:off x="3640457" y="2618508"/>
            <a:ext cx="4489342" cy="4262936"/>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D9F40E27-F3AF-C9C3-16E6-AC2F9DFE0BF4}"/>
              </a:ext>
            </a:extLst>
          </p:cNvPr>
          <p:cNvSpPr txBox="1"/>
          <p:nvPr/>
        </p:nvSpPr>
        <p:spPr>
          <a:xfrm>
            <a:off x="4075716" y="507702"/>
            <a:ext cx="3618824" cy="1569660"/>
          </a:xfrm>
          <a:prstGeom prst="rect">
            <a:avLst/>
          </a:prstGeom>
          <a:noFill/>
        </p:spPr>
        <p:txBody>
          <a:bodyPr wrap="square">
            <a:spAutoFit/>
          </a:bodyPr>
          <a:lstStyle/>
          <a:p>
            <a:r>
              <a:rPr lang="en-GB" sz="1600" b="0" i="0" dirty="0">
                <a:solidFill>
                  <a:schemeClr val="tx2"/>
                </a:solidFill>
                <a:effectLst/>
                <a:latin typeface="Biome Light" panose="020B0303030204020804" pitchFamily="34" charset="0"/>
                <a:cs typeface="Biome Light" panose="020B0303030204020804" pitchFamily="34" charset="0"/>
              </a:rPr>
              <a:t>In </a:t>
            </a:r>
            <a:r>
              <a:rPr lang="en-GB" sz="1600" b="0" i="0" dirty="0" err="1">
                <a:solidFill>
                  <a:schemeClr val="tx2"/>
                </a:solidFill>
                <a:effectLst/>
                <a:latin typeface="Biome Light" panose="020B0303030204020804" pitchFamily="34" charset="0"/>
                <a:cs typeface="Biome Light" panose="020B0303030204020804" pitchFamily="34" charset="0"/>
              </a:rPr>
              <a:t>Worldle</a:t>
            </a:r>
            <a:r>
              <a:rPr lang="en-GB" sz="1600" b="0" i="0" dirty="0">
                <a:solidFill>
                  <a:schemeClr val="tx2"/>
                </a:solidFill>
                <a:effectLst/>
                <a:latin typeface="Biome Light" panose="020B0303030204020804" pitchFamily="34" charset="0"/>
                <a:cs typeface="Biome Light" panose="020B0303030204020804" pitchFamily="34" charset="0"/>
              </a:rPr>
              <a:t>, the gameplay revolves around guessing the country by its shape within a given number of attempts. There are direction indicators to help the user locate the country.</a:t>
            </a:r>
            <a:endParaRPr lang="en-GB" sz="1600" dirty="0">
              <a:solidFill>
                <a:schemeClr val="tx2"/>
              </a:solidFill>
              <a:latin typeface="Biome Light" panose="020B0303030204020804" pitchFamily="34" charset="0"/>
              <a:cs typeface="Biome Light" panose="020B0303030204020804" pitchFamily="34" charset="0"/>
            </a:endParaRPr>
          </a:p>
        </p:txBody>
      </p:sp>
      <p:sp>
        <p:nvSpPr>
          <p:cNvPr id="18" name="TextBox 17">
            <a:extLst>
              <a:ext uri="{FF2B5EF4-FFF2-40B4-BE49-F238E27FC236}">
                <a16:creationId xmlns:a16="http://schemas.microsoft.com/office/drawing/2014/main" id="{F5DAF853-8B83-AFE4-7375-2ACD5B0725B4}"/>
              </a:ext>
            </a:extLst>
          </p:cNvPr>
          <p:cNvSpPr txBox="1"/>
          <p:nvPr/>
        </p:nvSpPr>
        <p:spPr>
          <a:xfrm>
            <a:off x="8255106" y="507702"/>
            <a:ext cx="3811586" cy="1569660"/>
          </a:xfrm>
          <a:prstGeom prst="rect">
            <a:avLst/>
          </a:prstGeom>
          <a:noFill/>
        </p:spPr>
        <p:txBody>
          <a:bodyPr wrap="square">
            <a:spAutoFit/>
          </a:bodyPr>
          <a:lstStyle/>
          <a:p>
            <a:r>
              <a:rPr lang="en-GB" sz="1600" b="0" i="0" dirty="0" err="1">
                <a:solidFill>
                  <a:schemeClr val="tx2"/>
                </a:solidFill>
                <a:effectLst/>
                <a:latin typeface="Biome Light" panose="020B0303030204020804" pitchFamily="34" charset="0"/>
                <a:cs typeface="Biome Light" panose="020B0303030204020804" pitchFamily="34" charset="0"/>
              </a:rPr>
              <a:t>Globle</a:t>
            </a:r>
            <a:r>
              <a:rPr lang="en-GB" sz="1600" b="0" i="0" dirty="0">
                <a:solidFill>
                  <a:schemeClr val="tx2"/>
                </a:solidFill>
                <a:effectLst/>
                <a:latin typeface="Biome Light" panose="020B0303030204020804" pitchFamily="34" charset="0"/>
                <a:cs typeface="Biome Light" panose="020B0303030204020804" pitchFamily="34" charset="0"/>
              </a:rPr>
              <a:t> implements a "hot and cold" system, with an unlimited number of guesses and the absence of direction indicators. Players rely on the feedback of "hot" or "cold" to guide their search.</a:t>
            </a:r>
            <a:endParaRPr lang="en-GB" sz="1600" dirty="0">
              <a:solidFill>
                <a:schemeClr val="tx2"/>
              </a:solidFill>
              <a:latin typeface="Biome Light" panose="020B0303030204020804" pitchFamily="34" charset="0"/>
              <a:cs typeface="Biome Light" panose="020B0303030204020804" pitchFamily="34" charset="0"/>
            </a:endParaRPr>
          </a:p>
        </p:txBody>
      </p:sp>
      <p:sp>
        <p:nvSpPr>
          <p:cNvPr id="2" name="Rectangle 1">
            <a:extLst>
              <a:ext uri="{FF2B5EF4-FFF2-40B4-BE49-F238E27FC236}">
                <a16:creationId xmlns:a16="http://schemas.microsoft.com/office/drawing/2014/main" id="{C1896B2D-27EE-85D4-C73B-74C83EA0EFCE}"/>
              </a:ext>
            </a:extLst>
          </p:cNvPr>
          <p:cNvSpPr/>
          <p:nvPr/>
        </p:nvSpPr>
        <p:spPr>
          <a:xfrm>
            <a:off x="1" y="2259020"/>
            <a:ext cx="12192000" cy="3446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 name="Picture 3">
            <a:extLst>
              <a:ext uri="{FF2B5EF4-FFF2-40B4-BE49-F238E27FC236}">
                <a16:creationId xmlns:a16="http://schemas.microsoft.com/office/drawing/2014/main" id="{6A7FE545-DA3C-923D-1CC0-DBA9BD7E143B}"/>
              </a:ext>
            </a:extLst>
          </p:cNvPr>
          <p:cNvPicPr>
            <a:picLocks noChangeAspect="1"/>
          </p:cNvPicPr>
          <p:nvPr/>
        </p:nvPicPr>
        <p:blipFill>
          <a:blip r:embed="rId3"/>
          <a:stretch>
            <a:fillRect/>
          </a:stretch>
        </p:blipFill>
        <p:spPr>
          <a:xfrm>
            <a:off x="3640457" y="2603714"/>
            <a:ext cx="4489342" cy="4254285"/>
          </a:xfrm>
          <a:prstGeom prst="rect">
            <a:avLst/>
          </a:prstGeom>
        </p:spPr>
      </p:pic>
      <p:pic>
        <p:nvPicPr>
          <p:cNvPr id="6" name="Picture 5">
            <a:extLst>
              <a:ext uri="{FF2B5EF4-FFF2-40B4-BE49-F238E27FC236}">
                <a16:creationId xmlns:a16="http://schemas.microsoft.com/office/drawing/2014/main" id="{2370B92A-EE0A-AEB6-FD6E-362DAB6BDD98}"/>
              </a:ext>
            </a:extLst>
          </p:cNvPr>
          <p:cNvPicPr>
            <a:picLocks noChangeAspect="1"/>
          </p:cNvPicPr>
          <p:nvPr/>
        </p:nvPicPr>
        <p:blipFill rotWithShape="1">
          <a:blip r:embed="rId4"/>
          <a:srcRect l="2838" r="8002"/>
          <a:stretch/>
        </p:blipFill>
        <p:spPr>
          <a:xfrm>
            <a:off x="8129799" y="2600431"/>
            <a:ext cx="4062201" cy="4254285"/>
          </a:xfrm>
          <a:prstGeom prst="rect">
            <a:avLst/>
          </a:prstGeom>
        </p:spPr>
      </p:pic>
      <p:pic>
        <p:nvPicPr>
          <p:cNvPr id="13" name="Picture 12">
            <a:extLst>
              <a:ext uri="{FF2B5EF4-FFF2-40B4-BE49-F238E27FC236}">
                <a16:creationId xmlns:a16="http://schemas.microsoft.com/office/drawing/2014/main" id="{E0615373-648C-3E1E-A154-3CC23E88F777}"/>
              </a:ext>
            </a:extLst>
          </p:cNvPr>
          <p:cNvPicPr>
            <a:picLocks noChangeAspect="1"/>
          </p:cNvPicPr>
          <p:nvPr/>
        </p:nvPicPr>
        <p:blipFill>
          <a:blip r:embed="rId5"/>
          <a:srcRect t="773" b="773"/>
          <a:stretch/>
        </p:blipFill>
        <p:spPr>
          <a:xfrm>
            <a:off x="8129799" y="2627159"/>
            <a:ext cx="4062201" cy="4254285"/>
          </a:xfrm>
          <a:prstGeom prst="rect">
            <a:avLst/>
          </a:prstGeom>
        </p:spPr>
      </p:pic>
    </p:spTree>
    <p:extLst>
      <p:ext uri="{BB962C8B-B14F-4D97-AF65-F5344CB8AC3E}">
        <p14:creationId xmlns:p14="http://schemas.microsoft.com/office/powerpoint/2010/main" val="808803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1000"/>
                                        <p:tgtEl>
                                          <p:spTgt spid="4"/>
                                        </p:tgtEl>
                                      </p:cBhvr>
                                    </p:animEffect>
                                    <p:set>
                                      <p:cBhvr>
                                        <p:cTn id="7" dur="1" fill="hold">
                                          <p:stCondLst>
                                            <p:cond delay="999"/>
                                          </p:stCondLst>
                                        </p:cTn>
                                        <p:tgtEl>
                                          <p:spTgt spid="4"/>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1000"/>
                                        <p:tgtEl>
                                          <p:spTgt spid="13"/>
                                        </p:tgtEl>
                                      </p:cBhvr>
                                    </p:animEffect>
                                    <p:set>
                                      <p:cBhvr>
                                        <p:cTn id="10" dur="1" fill="hold">
                                          <p:stCondLst>
                                            <p:cond delay="999"/>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46A0792C-A1ED-D175-930A-60258F6AEEF4}"/>
              </a:ext>
            </a:extLst>
          </p:cNvPr>
          <p:cNvSpPr txBox="1"/>
          <p:nvPr/>
        </p:nvSpPr>
        <p:spPr>
          <a:xfrm>
            <a:off x="669009" y="681925"/>
            <a:ext cx="4168571" cy="1384995"/>
          </a:xfrm>
          <a:prstGeom prst="rect">
            <a:avLst/>
          </a:prstGeom>
          <a:noFill/>
        </p:spPr>
        <p:txBody>
          <a:bodyPr wrap="square" rtlCol="0">
            <a:spAutoFit/>
          </a:bodyPr>
          <a:lstStyle/>
          <a:p>
            <a:r>
              <a:rPr lang="en-US" sz="3200" b="1" dirty="0">
                <a:solidFill>
                  <a:schemeClr val="tx2"/>
                </a:solidFill>
                <a:latin typeface="Biome Light" panose="020B0303030204020804" pitchFamily="34" charset="0"/>
                <a:cs typeface="Biome Light" panose="020B0303030204020804" pitchFamily="34" charset="0"/>
              </a:rPr>
              <a:t>III. What is new. What we improved</a:t>
            </a:r>
          </a:p>
          <a:p>
            <a:endParaRPr lang="en-GB" sz="2000" dirty="0">
              <a:solidFill>
                <a:schemeClr val="tx2"/>
              </a:solidFill>
              <a:latin typeface="Biome Light" panose="020B0303030204020804" pitchFamily="34" charset="0"/>
              <a:cs typeface="Biome Light" panose="020B0303030204020804" pitchFamily="34" charset="0"/>
            </a:endParaRPr>
          </a:p>
        </p:txBody>
      </p:sp>
      <p:sp>
        <p:nvSpPr>
          <p:cNvPr id="8" name="Rectangle 7">
            <a:extLst>
              <a:ext uri="{FF2B5EF4-FFF2-40B4-BE49-F238E27FC236}">
                <a16:creationId xmlns:a16="http://schemas.microsoft.com/office/drawing/2014/main" id="{8575E76F-88A7-B7BC-72FE-B431420828E0}"/>
              </a:ext>
            </a:extLst>
          </p:cNvPr>
          <p:cNvSpPr/>
          <p:nvPr/>
        </p:nvSpPr>
        <p:spPr>
          <a:xfrm>
            <a:off x="11468746" y="681925"/>
            <a:ext cx="723254" cy="5610387"/>
          </a:xfrm>
          <a:prstGeom prst="rect">
            <a:avLst/>
          </a:prstGeom>
          <a:solidFill>
            <a:srgbClr val="5389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Picture 9">
            <a:extLst>
              <a:ext uri="{FF2B5EF4-FFF2-40B4-BE49-F238E27FC236}">
                <a16:creationId xmlns:a16="http://schemas.microsoft.com/office/drawing/2014/main" id="{658410D7-5343-AEF3-9A6F-FD24B6216C5F}"/>
              </a:ext>
            </a:extLst>
          </p:cNvPr>
          <p:cNvPicPr>
            <a:picLocks noChangeAspect="1"/>
          </p:cNvPicPr>
          <p:nvPr/>
        </p:nvPicPr>
        <p:blipFill rotWithShape="1">
          <a:blip r:embed="rId2"/>
          <a:srcRect l="40898" r="12472"/>
          <a:stretch/>
        </p:blipFill>
        <p:spPr>
          <a:xfrm>
            <a:off x="6767591" y="681925"/>
            <a:ext cx="4568341" cy="5610387"/>
          </a:xfrm>
          <a:prstGeom prst="rect">
            <a:avLst/>
          </a:prstGeom>
        </p:spPr>
      </p:pic>
      <p:sp>
        <p:nvSpPr>
          <p:cNvPr id="12" name="TextBox 11">
            <a:extLst>
              <a:ext uri="{FF2B5EF4-FFF2-40B4-BE49-F238E27FC236}">
                <a16:creationId xmlns:a16="http://schemas.microsoft.com/office/drawing/2014/main" id="{C04ACE77-42D8-CEDD-D22A-07A6F8F87C0C}"/>
              </a:ext>
            </a:extLst>
          </p:cNvPr>
          <p:cNvSpPr txBox="1"/>
          <p:nvPr/>
        </p:nvSpPr>
        <p:spPr>
          <a:xfrm>
            <a:off x="856068" y="2066920"/>
            <a:ext cx="5375330" cy="4031873"/>
          </a:xfrm>
          <a:prstGeom prst="rect">
            <a:avLst/>
          </a:prstGeom>
          <a:noFill/>
        </p:spPr>
        <p:txBody>
          <a:bodyPr wrap="square">
            <a:spAutoFit/>
          </a:bodyPr>
          <a:lstStyle/>
          <a:p>
            <a:pPr algn="just"/>
            <a:r>
              <a:rPr lang="en-US" sz="1600" dirty="0">
                <a:solidFill>
                  <a:schemeClr val="tx2"/>
                </a:solidFill>
                <a:latin typeface="Biome Light" panose="020B0303030204020804" pitchFamily="34" charset="0"/>
                <a:cs typeface="Biome Light" panose="020B0303030204020804" pitchFamily="34" charset="0"/>
              </a:rPr>
              <a:t>Our application’s new feature is that it only focuses on Europe, making it easier for users to guess thanks to reduced distances and better knowledge of the continent as opposed to the whole world. </a:t>
            </a:r>
          </a:p>
          <a:p>
            <a:pPr algn="just"/>
            <a:endParaRPr lang="en-US" sz="1600" dirty="0">
              <a:solidFill>
                <a:schemeClr val="tx2"/>
              </a:solidFill>
              <a:latin typeface="Biome Light" panose="020B0303030204020804" pitchFamily="34" charset="0"/>
              <a:cs typeface="Biome Light" panose="020B0303030204020804" pitchFamily="34" charset="0"/>
            </a:endParaRPr>
          </a:p>
          <a:p>
            <a:pPr marL="285750" indent="-285750" algn="just">
              <a:buFont typeface="Arial" panose="020B0604020202020204" pitchFamily="34" charset="0"/>
              <a:buChar char="•"/>
            </a:pPr>
            <a:endParaRPr lang="en-US" sz="1600" dirty="0">
              <a:solidFill>
                <a:schemeClr val="tx2"/>
              </a:solidFill>
              <a:latin typeface="Biome Light" panose="020B0303030204020804" pitchFamily="34" charset="0"/>
              <a:cs typeface="Biome Light" panose="020B0303030204020804" pitchFamily="34" charset="0"/>
            </a:endParaRPr>
          </a:p>
          <a:p>
            <a:pPr algn="just"/>
            <a:r>
              <a:rPr lang="en-GB" sz="1600" b="0" i="0" dirty="0">
                <a:solidFill>
                  <a:schemeClr val="tx2"/>
                </a:solidFill>
                <a:effectLst/>
                <a:latin typeface="Biome Light" panose="020B0303030204020804" pitchFamily="34" charset="0"/>
                <a:cs typeface="Biome Light" panose="020B0303030204020804" pitchFamily="34" charset="0"/>
              </a:rPr>
              <a:t>By combining the key elements of both </a:t>
            </a:r>
            <a:r>
              <a:rPr lang="en-GB" sz="1600" b="0" i="0" dirty="0" err="1">
                <a:solidFill>
                  <a:schemeClr val="tx2"/>
                </a:solidFill>
                <a:effectLst/>
                <a:latin typeface="Biome Light" panose="020B0303030204020804" pitchFamily="34" charset="0"/>
                <a:cs typeface="Biome Light" panose="020B0303030204020804" pitchFamily="34" charset="0"/>
              </a:rPr>
              <a:t>Worldle</a:t>
            </a:r>
            <a:r>
              <a:rPr lang="en-GB" sz="1600" b="0" i="0" dirty="0">
                <a:solidFill>
                  <a:schemeClr val="tx2"/>
                </a:solidFill>
                <a:effectLst/>
                <a:latin typeface="Biome Light" panose="020B0303030204020804" pitchFamily="34" charset="0"/>
                <a:cs typeface="Biome Light" panose="020B0303030204020804" pitchFamily="34" charset="0"/>
              </a:rPr>
              <a:t> and </a:t>
            </a:r>
            <a:r>
              <a:rPr lang="en-GB" sz="1600" b="0" i="0" dirty="0" err="1">
                <a:solidFill>
                  <a:schemeClr val="tx2"/>
                </a:solidFill>
                <a:effectLst/>
                <a:latin typeface="Biome Light" panose="020B0303030204020804" pitchFamily="34" charset="0"/>
                <a:cs typeface="Biome Light" panose="020B0303030204020804" pitchFamily="34" charset="0"/>
              </a:rPr>
              <a:t>Globle</a:t>
            </a:r>
            <a:r>
              <a:rPr lang="en-GB" sz="1600" b="0" i="0" dirty="0">
                <a:solidFill>
                  <a:schemeClr val="tx2"/>
                </a:solidFill>
                <a:effectLst/>
                <a:latin typeface="Biome Light" panose="020B0303030204020804" pitchFamily="34" charset="0"/>
                <a:cs typeface="Biome Light" panose="020B0303030204020804" pitchFamily="34" charset="0"/>
              </a:rPr>
              <a:t>, our app integrates the engaging "hot and cold" mechanism alongside direction indicators and a limited number of guesses. </a:t>
            </a:r>
          </a:p>
          <a:p>
            <a:pPr algn="just"/>
            <a:endParaRPr lang="en-US" sz="1600" dirty="0">
              <a:solidFill>
                <a:schemeClr val="tx2"/>
              </a:solidFill>
              <a:latin typeface="Biome Light" panose="020B0303030204020804" pitchFamily="34" charset="0"/>
              <a:cs typeface="Biome Light" panose="020B0303030204020804" pitchFamily="34" charset="0"/>
            </a:endParaRPr>
          </a:p>
          <a:p>
            <a:pPr marL="285750" indent="-285750" algn="just">
              <a:buFont typeface="Arial" panose="020B0604020202020204" pitchFamily="34" charset="0"/>
              <a:buChar char="•"/>
            </a:pPr>
            <a:endParaRPr lang="en-US" sz="1600" dirty="0">
              <a:solidFill>
                <a:schemeClr val="tx2"/>
              </a:solidFill>
              <a:latin typeface="Biome Light" panose="020B0303030204020804" pitchFamily="34" charset="0"/>
              <a:cs typeface="Biome Light" panose="020B0303030204020804" pitchFamily="34" charset="0"/>
            </a:endParaRPr>
          </a:p>
          <a:p>
            <a:pPr algn="just"/>
            <a:r>
              <a:rPr lang="en-US" sz="1600" dirty="0">
                <a:solidFill>
                  <a:schemeClr val="tx2"/>
                </a:solidFill>
                <a:latin typeface="Biome Light" panose="020B0303030204020804" pitchFamily="34" charset="0"/>
                <a:cs typeface="Biome Light" panose="020B0303030204020804" pitchFamily="34" charset="0"/>
              </a:rPr>
              <a:t>The app’s main improvement is that it is unlimited, allowing the player to try to guess as many times as they wish, </a:t>
            </a:r>
            <a:r>
              <a:rPr lang="en-GB" sz="1600" dirty="0">
                <a:solidFill>
                  <a:schemeClr val="tx2"/>
                </a:solidFill>
                <a:latin typeface="Biome Light" panose="020B0303030204020804" pitchFamily="34" charset="0"/>
                <a:cs typeface="Biome Light" panose="020B0303030204020804" pitchFamily="34" charset="0"/>
              </a:rPr>
              <a:t>as opposed</a:t>
            </a:r>
            <a:r>
              <a:rPr lang="en-GB" sz="1600" b="0" i="0" dirty="0">
                <a:solidFill>
                  <a:schemeClr val="tx2"/>
                </a:solidFill>
                <a:effectLst/>
                <a:latin typeface="Biome Light" panose="020B0303030204020804" pitchFamily="34" charset="0"/>
                <a:cs typeface="Biome Light" panose="020B0303030204020804" pitchFamily="34" charset="0"/>
              </a:rPr>
              <a:t> to </a:t>
            </a:r>
            <a:r>
              <a:rPr lang="en-GB" sz="1600" b="0" i="0" dirty="0" err="1">
                <a:solidFill>
                  <a:schemeClr val="tx2"/>
                </a:solidFill>
                <a:effectLst/>
                <a:latin typeface="Biome Light" panose="020B0303030204020804" pitchFamily="34" charset="0"/>
                <a:cs typeface="Biome Light" panose="020B0303030204020804" pitchFamily="34" charset="0"/>
              </a:rPr>
              <a:t>Worldle</a:t>
            </a:r>
            <a:r>
              <a:rPr lang="en-GB" sz="1600" b="0" i="0" dirty="0">
                <a:solidFill>
                  <a:schemeClr val="tx2"/>
                </a:solidFill>
                <a:effectLst/>
                <a:latin typeface="Biome Light" panose="020B0303030204020804" pitchFamily="34" charset="0"/>
                <a:cs typeface="Biome Light" panose="020B0303030204020804" pitchFamily="34" charset="0"/>
              </a:rPr>
              <a:t> and </a:t>
            </a:r>
            <a:r>
              <a:rPr lang="en-GB" sz="1600" b="0" i="0" dirty="0" err="1">
                <a:solidFill>
                  <a:schemeClr val="tx2"/>
                </a:solidFill>
                <a:effectLst/>
                <a:latin typeface="Biome Light" panose="020B0303030204020804" pitchFamily="34" charset="0"/>
                <a:cs typeface="Biome Light" panose="020B0303030204020804" pitchFamily="34" charset="0"/>
              </a:rPr>
              <a:t>Globle</a:t>
            </a:r>
            <a:r>
              <a:rPr lang="en-GB" sz="1600" b="0" i="0" dirty="0">
                <a:solidFill>
                  <a:schemeClr val="tx2"/>
                </a:solidFill>
                <a:effectLst/>
                <a:latin typeface="Biome Light" panose="020B0303030204020804" pitchFamily="34" charset="0"/>
                <a:cs typeface="Biome Light" panose="020B0303030204020804" pitchFamily="34" charset="0"/>
              </a:rPr>
              <a:t>, where users are limited to a single country per day</a:t>
            </a:r>
            <a:r>
              <a:rPr lang="en-US" sz="1600" dirty="0">
                <a:solidFill>
                  <a:schemeClr val="tx2"/>
                </a:solidFill>
                <a:latin typeface="Biome Light" panose="020B0303030204020804" pitchFamily="34" charset="0"/>
                <a:cs typeface="Biome Light" panose="020B0303030204020804" pitchFamily="34" charset="0"/>
              </a:rPr>
              <a:t>.  </a:t>
            </a:r>
            <a:endParaRPr lang="en-GB" sz="1600" dirty="0">
              <a:solidFill>
                <a:schemeClr val="tx2"/>
              </a:solidFill>
              <a:latin typeface="Biome Light" panose="020B0303030204020804" pitchFamily="34" charset="0"/>
              <a:cs typeface="Biome Light" panose="020B0303030204020804" pitchFamily="34" charset="0"/>
            </a:endParaRPr>
          </a:p>
        </p:txBody>
      </p:sp>
      <p:sp>
        <p:nvSpPr>
          <p:cNvPr id="13" name="Rectangle 12">
            <a:extLst>
              <a:ext uri="{FF2B5EF4-FFF2-40B4-BE49-F238E27FC236}">
                <a16:creationId xmlns:a16="http://schemas.microsoft.com/office/drawing/2014/main" id="{5015E8B9-E680-89B9-CE91-DD6B36410FE1}"/>
              </a:ext>
            </a:extLst>
          </p:cNvPr>
          <p:cNvSpPr/>
          <p:nvPr/>
        </p:nvSpPr>
        <p:spPr>
          <a:xfrm>
            <a:off x="0" y="4355024"/>
            <a:ext cx="319875" cy="2502976"/>
          </a:xfrm>
          <a:prstGeom prst="rect">
            <a:avLst/>
          </a:prstGeom>
          <a:solidFill>
            <a:srgbClr val="0062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814074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DCA46AB-8AD3-22C8-2763-2435675AF29B}"/>
              </a:ext>
            </a:extLst>
          </p:cNvPr>
          <p:cNvPicPr>
            <a:picLocks noChangeAspect="1"/>
          </p:cNvPicPr>
          <p:nvPr/>
        </p:nvPicPr>
        <p:blipFill rotWithShape="1">
          <a:blip r:embed="rId2"/>
          <a:srcRect l="-140" r="17874"/>
          <a:stretch/>
        </p:blipFill>
        <p:spPr>
          <a:xfrm>
            <a:off x="2030278" y="0"/>
            <a:ext cx="10161722" cy="6858000"/>
          </a:xfrm>
          <a:prstGeom prst="rect">
            <a:avLst/>
          </a:prstGeom>
        </p:spPr>
      </p:pic>
      <p:sp>
        <p:nvSpPr>
          <p:cNvPr id="8" name="TextBox 7">
            <a:extLst>
              <a:ext uri="{FF2B5EF4-FFF2-40B4-BE49-F238E27FC236}">
                <a16:creationId xmlns:a16="http://schemas.microsoft.com/office/drawing/2014/main" id="{ACB2D931-518E-7E23-C0A2-EE59317BEC9B}"/>
              </a:ext>
            </a:extLst>
          </p:cNvPr>
          <p:cNvSpPr txBox="1"/>
          <p:nvPr/>
        </p:nvSpPr>
        <p:spPr>
          <a:xfrm>
            <a:off x="108488" y="3152001"/>
            <a:ext cx="3316367" cy="400110"/>
          </a:xfrm>
          <a:prstGeom prst="rect">
            <a:avLst/>
          </a:prstGeom>
          <a:noFill/>
        </p:spPr>
        <p:txBody>
          <a:bodyPr wrap="square" rtlCol="0">
            <a:spAutoFit/>
          </a:bodyPr>
          <a:lstStyle/>
          <a:p>
            <a:r>
              <a:rPr lang="en-US" sz="2000" b="1" dirty="0">
                <a:solidFill>
                  <a:schemeClr val="tx2"/>
                </a:solidFill>
                <a:latin typeface="Biome Light" panose="020B0303030204020804" pitchFamily="34" charset="0"/>
                <a:cs typeface="Biome Light" panose="020B0303030204020804" pitchFamily="34" charset="0"/>
              </a:rPr>
              <a:t>IV. Objectives</a:t>
            </a:r>
            <a:endParaRPr lang="en-GB" sz="2000" b="1" dirty="0">
              <a:solidFill>
                <a:schemeClr val="tx2"/>
              </a:solidFill>
              <a:latin typeface="Biome Light" panose="020B0303030204020804" pitchFamily="34" charset="0"/>
              <a:cs typeface="Biome Light" panose="020B0303030204020804" pitchFamily="34" charset="0"/>
            </a:endParaRPr>
          </a:p>
        </p:txBody>
      </p:sp>
      <p:sp>
        <p:nvSpPr>
          <p:cNvPr id="9" name="Rectangle 8">
            <a:extLst>
              <a:ext uri="{FF2B5EF4-FFF2-40B4-BE49-F238E27FC236}">
                <a16:creationId xmlns:a16="http://schemas.microsoft.com/office/drawing/2014/main" id="{11957559-0A5A-4433-C16C-1C94F8AF8DA7}"/>
              </a:ext>
            </a:extLst>
          </p:cNvPr>
          <p:cNvSpPr/>
          <p:nvPr/>
        </p:nvSpPr>
        <p:spPr>
          <a:xfrm>
            <a:off x="2030278" y="717344"/>
            <a:ext cx="4680488" cy="5269424"/>
          </a:xfrm>
          <a:prstGeom prst="rect">
            <a:avLst/>
          </a:prstGeom>
          <a:solidFill>
            <a:srgbClr val="B8C6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 name="TextBox 10">
            <a:extLst>
              <a:ext uri="{FF2B5EF4-FFF2-40B4-BE49-F238E27FC236}">
                <a16:creationId xmlns:a16="http://schemas.microsoft.com/office/drawing/2014/main" id="{31BFBC11-A537-C2A1-7C79-69D1116374A5}"/>
              </a:ext>
            </a:extLst>
          </p:cNvPr>
          <p:cNvSpPr txBox="1"/>
          <p:nvPr/>
        </p:nvSpPr>
        <p:spPr>
          <a:xfrm>
            <a:off x="2227881" y="920621"/>
            <a:ext cx="4285282" cy="5016758"/>
          </a:xfrm>
          <a:prstGeom prst="rect">
            <a:avLst/>
          </a:prstGeom>
          <a:noFill/>
        </p:spPr>
        <p:txBody>
          <a:bodyPr wrap="square">
            <a:spAutoFit/>
          </a:bodyPr>
          <a:lstStyle/>
          <a:p>
            <a:pPr algn="l"/>
            <a:r>
              <a:rPr lang="en-GB" sz="1600" b="0" i="0" dirty="0">
                <a:solidFill>
                  <a:schemeClr val="tx2"/>
                </a:solidFill>
                <a:effectLst/>
                <a:latin typeface="Biome Light" panose="020B0303030204020804" pitchFamily="34" charset="0"/>
                <a:cs typeface="Biome Light" panose="020B0303030204020804" pitchFamily="34" charset="0"/>
              </a:rPr>
              <a:t>Provide entertainment and educational value for geography enthusiasts and individuals seeking to practice and enhance their knowledge of European geography.</a:t>
            </a:r>
          </a:p>
          <a:p>
            <a:pPr algn="l"/>
            <a:endParaRPr lang="en-GB" sz="1600" b="0" i="0" dirty="0">
              <a:solidFill>
                <a:schemeClr val="tx2"/>
              </a:solidFill>
              <a:effectLst/>
              <a:latin typeface="Biome Light" panose="020B0303030204020804" pitchFamily="34" charset="0"/>
              <a:cs typeface="Biome Light" panose="020B0303030204020804" pitchFamily="34" charset="0"/>
            </a:endParaRPr>
          </a:p>
          <a:p>
            <a:pPr algn="l"/>
            <a:r>
              <a:rPr lang="en-GB" sz="1600" b="0" i="0" dirty="0">
                <a:solidFill>
                  <a:schemeClr val="tx2"/>
                </a:solidFill>
                <a:effectLst/>
                <a:latin typeface="Biome Light" panose="020B0303030204020804" pitchFamily="34" charset="0"/>
                <a:cs typeface="Biome Light" panose="020B0303030204020804" pitchFamily="34" charset="0"/>
              </a:rPr>
              <a:t>Create a user-friendly experience with the hot and cold feature, catering to beginners and facilitating their engagement with the game.</a:t>
            </a:r>
          </a:p>
          <a:p>
            <a:pPr algn="l"/>
            <a:endParaRPr lang="en-GB" sz="1600" b="0" i="0" dirty="0">
              <a:solidFill>
                <a:schemeClr val="tx2"/>
              </a:solidFill>
              <a:effectLst/>
              <a:latin typeface="Biome Light" panose="020B0303030204020804" pitchFamily="34" charset="0"/>
              <a:cs typeface="Biome Light" panose="020B0303030204020804" pitchFamily="34" charset="0"/>
            </a:endParaRPr>
          </a:p>
          <a:p>
            <a:pPr algn="l"/>
            <a:r>
              <a:rPr lang="en-GB" sz="1600" b="0" i="0" dirty="0">
                <a:solidFill>
                  <a:schemeClr val="tx2"/>
                </a:solidFill>
                <a:effectLst/>
                <a:latin typeface="Biome Light" panose="020B0303030204020804" pitchFamily="34" charset="0"/>
                <a:cs typeface="Biome Light" panose="020B0303030204020804" pitchFamily="34" charset="0"/>
              </a:rPr>
              <a:t>Encourage learning by challenging users to guess European country names, thus familiarizing themselves with their spellings and locations.</a:t>
            </a:r>
          </a:p>
          <a:p>
            <a:pPr algn="l"/>
            <a:endParaRPr lang="en-GB" sz="1600" b="0" i="0" dirty="0">
              <a:solidFill>
                <a:schemeClr val="tx2"/>
              </a:solidFill>
              <a:effectLst/>
              <a:latin typeface="Biome Light" panose="020B0303030204020804" pitchFamily="34" charset="0"/>
              <a:cs typeface="Biome Light" panose="020B0303030204020804" pitchFamily="34" charset="0"/>
            </a:endParaRPr>
          </a:p>
          <a:p>
            <a:pPr algn="l"/>
            <a:r>
              <a:rPr lang="en-GB" sz="1600" b="0" i="0" dirty="0">
                <a:solidFill>
                  <a:schemeClr val="tx2"/>
                </a:solidFill>
                <a:effectLst/>
                <a:latin typeface="Biome Light" panose="020B0303030204020804" pitchFamily="34" charset="0"/>
                <a:cs typeface="Biome Light" panose="020B0303030204020804" pitchFamily="34" charset="0"/>
              </a:rPr>
              <a:t>Present a unique version of the popular wordle game genre, inspired by our own passion for such games.</a:t>
            </a:r>
          </a:p>
          <a:p>
            <a:pPr marL="285750" indent="-285750">
              <a:buFont typeface="Arial" panose="020B0604020202020204" pitchFamily="34" charset="0"/>
              <a:buChar char="•"/>
            </a:pPr>
            <a:endParaRPr lang="en-US" sz="1600" dirty="0">
              <a:solidFill>
                <a:schemeClr val="tx2"/>
              </a:solidFill>
              <a:latin typeface="Biome Light" panose="020B0303030204020804" pitchFamily="34" charset="0"/>
              <a:cs typeface="Biome Light" panose="020B0303030204020804" pitchFamily="34" charset="0"/>
            </a:endParaRPr>
          </a:p>
        </p:txBody>
      </p:sp>
    </p:spTree>
    <p:extLst>
      <p:ext uri="{BB962C8B-B14F-4D97-AF65-F5344CB8AC3E}">
        <p14:creationId xmlns:p14="http://schemas.microsoft.com/office/powerpoint/2010/main" val="732599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A0F259F-323D-36A2-227D-794B7B59B89D}"/>
              </a:ext>
            </a:extLst>
          </p:cNvPr>
          <p:cNvPicPr>
            <a:picLocks noChangeAspect="1"/>
          </p:cNvPicPr>
          <p:nvPr/>
        </p:nvPicPr>
        <p:blipFill rotWithShape="1">
          <a:blip r:embed="rId2"/>
          <a:srcRect l="14283" r="14222"/>
          <a:stretch/>
        </p:blipFill>
        <p:spPr>
          <a:xfrm>
            <a:off x="0" y="871779"/>
            <a:ext cx="7749153" cy="5114442"/>
          </a:xfrm>
          <a:prstGeom prst="rect">
            <a:avLst/>
          </a:prstGeom>
        </p:spPr>
      </p:pic>
      <p:sp>
        <p:nvSpPr>
          <p:cNvPr id="8" name="Rectangle 7">
            <a:extLst>
              <a:ext uri="{FF2B5EF4-FFF2-40B4-BE49-F238E27FC236}">
                <a16:creationId xmlns:a16="http://schemas.microsoft.com/office/drawing/2014/main" id="{1CBBCD57-4ABC-AFE3-2F71-4283F9C3ACBC}"/>
              </a:ext>
            </a:extLst>
          </p:cNvPr>
          <p:cNvSpPr/>
          <p:nvPr/>
        </p:nvSpPr>
        <p:spPr>
          <a:xfrm>
            <a:off x="11515241" y="0"/>
            <a:ext cx="676759" cy="2061275"/>
          </a:xfrm>
          <a:prstGeom prst="rect">
            <a:avLst/>
          </a:prstGeom>
          <a:solidFill>
            <a:srgbClr val="343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a:extLst>
              <a:ext uri="{FF2B5EF4-FFF2-40B4-BE49-F238E27FC236}">
                <a16:creationId xmlns:a16="http://schemas.microsoft.com/office/drawing/2014/main" id="{C7C22F63-7F58-A386-2498-1BFD37A18CD9}"/>
              </a:ext>
            </a:extLst>
          </p:cNvPr>
          <p:cNvSpPr txBox="1"/>
          <p:nvPr/>
        </p:nvSpPr>
        <p:spPr>
          <a:xfrm>
            <a:off x="8165670" y="860946"/>
            <a:ext cx="2933053" cy="1200329"/>
          </a:xfrm>
          <a:prstGeom prst="rect">
            <a:avLst/>
          </a:prstGeom>
          <a:noFill/>
        </p:spPr>
        <p:txBody>
          <a:bodyPr wrap="square">
            <a:spAutoFit/>
          </a:bodyPr>
          <a:lstStyle/>
          <a:p>
            <a:r>
              <a:rPr lang="en-US" sz="2400" b="1" dirty="0">
                <a:solidFill>
                  <a:schemeClr val="tx2"/>
                </a:solidFill>
                <a:latin typeface="Biome Light" panose="020B0303030204020804" pitchFamily="34" charset="0"/>
                <a:cs typeface="Biome Light" panose="020B0303030204020804" pitchFamily="34" charset="0"/>
              </a:rPr>
              <a:t>V. Features. Advantages. Disadvantages</a:t>
            </a:r>
          </a:p>
        </p:txBody>
      </p:sp>
      <p:sp>
        <p:nvSpPr>
          <p:cNvPr id="14" name="TextBox 13">
            <a:extLst>
              <a:ext uri="{FF2B5EF4-FFF2-40B4-BE49-F238E27FC236}">
                <a16:creationId xmlns:a16="http://schemas.microsoft.com/office/drawing/2014/main" id="{867B8AE7-0893-E06D-6509-02C08D160C35}"/>
              </a:ext>
            </a:extLst>
          </p:cNvPr>
          <p:cNvSpPr txBox="1"/>
          <p:nvPr/>
        </p:nvSpPr>
        <p:spPr>
          <a:xfrm>
            <a:off x="8165670" y="2602206"/>
            <a:ext cx="3880388" cy="2585323"/>
          </a:xfrm>
          <a:prstGeom prst="rect">
            <a:avLst/>
          </a:prstGeom>
          <a:noFill/>
        </p:spPr>
        <p:txBody>
          <a:bodyPr wrap="square">
            <a:spAutoFit/>
          </a:bodyPr>
          <a:lstStyle/>
          <a:p>
            <a:r>
              <a:rPr lang="en-US" sz="1800" dirty="0">
                <a:solidFill>
                  <a:schemeClr val="tx2"/>
                </a:solidFill>
                <a:latin typeface="Biome Light" panose="020B0303030204020804" pitchFamily="34" charset="0"/>
                <a:cs typeface="Biome Light" panose="020B0303030204020804" pitchFamily="34" charset="0"/>
              </a:rPr>
              <a:t>The home page offers  instructions on how to play the game, as well as visual indicators that explain the game mechanic.</a:t>
            </a:r>
          </a:p>
          <a:p>
            <a:endParaRPr lang="en-US" sz="1800" dirty="0">
              <a:solidFill>
                <a:schemeClr val="tx2"/>
              </a:solidFill>
              <a:latin typeface="Biome Light" panose="020B0303030204020804" pitchFamily="34" charset="0"/>
              <a:cs typeface="Biome Light" panose="020B0303030204020804" pitchFamily="34" charset="0"/>
            </a:endParaRPr>
          </a:p>
          <a:p>
            <a:r>
              <a:rPr lang="en-US" sz="1800" dirty="0">
                <a:solidFill>
                  <a:schemeClr val="tx2"/>
                </a:solidFill>
                <a:latin typeface="Biome Light" panose="020B0303030204020804" pitchFamily="34" charset="0"/>
                <a:cs typeface="Biome Light" panose="020B0303030204020804" pitchFamily="34" charset="0"/>
              </a:rPr>
              <a:t>The player </a:t>
            </a:r>
            <a:r>
              <a:rPr lang="en-US" dirty="0">
                <a:solidFill>
                  <a:schemeClr val="tx2"/>
                </a:solidFill>
                <a:latin typeface="Biome Light" panose="020B0303030204020804" pitchFamily="34" charset="0"/>
                <a:cs typeface="Biome Light" panose="020B0303030204020804" pitchFamily="34" charset="0"/>
              </a:rPr>
              <a:t>can then</a:t>
            </a:r>
            <a:r>
              <a:rPr lang="en-US" sz="1800" dirty="0">
                <a:solidFill>
                  <a:schemeClr val="tx2"/>
                </a:solidFill>
                <a:latin typeface="Biome Light" panose="020B0303030204020804" pitchFamily="34" charset="0"/>
                <a:cs typeface="Biome Light" panose="020B0303030204020804" pitchFamily="34" charset="0"/>
              </a:rPr>
              <a:t> click on the correct country from the example (Romania) to begin playing.</a:t>
            </a:r>
            <a:endParaRPr lang="en-GB" sz="1800" dirty="0">
              <a:solidFill>
                <a:schemeClr val="tx2"/>
              </a:solidFill>
              <a:latin typeface="Biome Light" panose="020B0303030204020804" pitchFamily="34" charset="0"/>
              <a:cs typeface="Biome Light" panose="020B0303030204020804" pitchFamily="34" charset="0"/>
            </a:endParaRPr>
          </a:p>
        </p:txBody>
      </p:sp>
    </p:spTree>
    <p:extLst>
      <p:ext uri="{BB962C8B-B14F-4D97-AF65-F5344CB8AC3E}">
        <p14:creationId xmlns:p14="http://schemas.microsoft.com/office/powerpoint/2010/main" val="4091802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CBBCD57-4ABC-AFE3-2F71-4283F9C3ACBC}"/>
              </a:ext>
            </a:extLst>
          </p:cNvPr>
          <p:cNvSpPr/>
          <p:nvPr/>
        </p:nvSpPr>
        <p:spPr>
          <a:xfrm>
            <a:off x="0" y="0"/>
            <a:ext cx="676759" cy="1689315"/>
          </a:xfrm>
          <a:prstGeom prst="rect">
            <a:avLst/>
          </a:prstGeom>
          <a:solidFill>
            <a:srgbClr val="343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 name="Picture 1">
            <a:extLst>
              <a:ext uri="{FF2B5EF4-FFF2-40B4-BE49-F238E27FC236}">
                <a16:creationId xmlns:a16="http://schemas.microsoft.com/office/drawing/2014/main" id="{63FBA7A2-7418-D7C2-D43A-FAF0A4D66E77}"/>
              </a:ext>
            </a:extLst>
          </p:cNvPr>
          <p:cNvPicPr>
            <a:picLocks noChangeAspect="1"/>
          </p:cNvPicPr>
          <p:nvPr/>
        </p:nvPicPr>
        <p:blipFill rotWithShape="1">
          <a:blip r:embed="rId2"/>
          <a:srcRect l="8214" r="11697"/>
          <a:stretch/>
        </p:blipFill>
        <p:spPr>
          <a:xfrm>
            <a:off x="4038600" y="740603"/>
            <a:ext cx="8153400" cy="5376794"/>
          </a:xfrm>
          <a:prstGeom prst="rect">
            <a:avLst/>
          </a:prstGeom>
        </p:spPr>
      </p:pic>
      <p:sp>
        <p:nvSpPr>
          <p:cNvPr id="3" name="TextBox 2">
            <a:extLst>
              <a:ext uri="{FF2B5EF4-FFF2-40B4-BE49-F238E27FC236}">
                <a16:creationId xmlns:a16="http://schemas.microsoft.com/office/drawing/2014/main" id="{6E6F3696-67E8-1FEE-8936-AAE5857506EE}"/>
              </a:ext>
            </a:extLst>
          </p:cNvPr>
          <p:cNvSpPr txBox="1"/>
          <p:nvPr/>
        </p:nvSpPr>
        <p:spPr>
          <a:xfrm>
            <a:off x="796974" y="1074509"/>
            <a:ext cx="3241626" cy="4708981"/>
          </a:xfrm>
          <a:prstGeom prst="rect">
            <a:avLst/>
          </a:prstGeom>
          <a:noFill/>
        </p:spPr>
        <p:txBody>
          <a:bodyPr wrap="square" rtlCol="0">
            <a:spAutoFit/>
          </a:bodyPr>
          <a:lstStyle/>
          <a:p>
            <a:r>
              <a:rPr lang="en-US" sz="2000" dirty="0">
                <a:solidFill>
                  <a:schemeClr val="tx2"/>
                </a:solidFill>
                <a:latin typeface="Biome Light" panose="020B0303030204020804" pitchFamily="34" charset="0"/>
                <a:cs typeface="Biome Light" panose="020B0303030204020804" pitchFamily="34" charset="0"/>
              </a:rPr>
              <a:t>The main game page offers the interactive map and an input field for guesses. Start by typing a country, which will be </a:t>
            </a:r>
            <a:r>
              <a:rPr lang="en-US" sz="2000" dirty="0" err="1">
                <a:solidFill>
                  <a:schemeClr val="tx2"/>
                </a:solidFill>
                <a:latin typeface="Biome Light" panose="020B0303030204020804" pitchFamily="34" charset="0"/>
                <a:cs typeface="Biome Light" panose="020B0303030204020804" pitchFamily="34" charset="0"/>
              </a:rPr>
              <a:t>coloured</a:t>
            </a:r>
            <a:r>
              <a:rPr lang="en-US" sz="2000" dirty="0">
                <a:solidFill>
                  <a:schemeClr val="tx2"/>
                </a:solidFill>
                <a:latin typeface="Biome Light" panose="020B0303030204020804" pitchFamily="34" charset="0"/>
                <a:cs typeface="Biome Light" panose="020B0303030204020804" pitchFamily="34" charset="0"/>
              </a:rPr>
              <a:t> accordingly and added to a table.</a:t>
            </a:r>
          </a:p>
          <a:p>
            <a:endParaRPr lang="en-US" sz="2000" dirty="0">
              <a:solidFill>
                <a:schemeClr val="tx2"/>
              </a:solidFill>
              <a:latin typeface="Biome Light" panose="020B0303030204020804" pitchFamily="34" charset="0"/>
              <a:cs typeface="Biome Light" panose="020B0303030204020804" pitchFamily="34" charset="0"/>
            </a:endParaRPr>
          </a:p>
          <a:p>
            <a:r>
              <a:rPr lang="en-US" sz="2000" dirty="0">
                <a:solidFill>
                  <a:schemeClr val="tx2"/>
                </a:solidFill>
                <a:latin typeface="Biome Light" panose="020B0303030204020804" pitchFamily="34" charset="0"/>
                <a:cs typeface="Biome Light" panose="020B0303030204020804" pitchFamily="34" charset="0"/>
              </a:rPr>
              <a:t>The guess number is updated as the player makes their guesses and the game stops if the country isn’t found within the limit.</a:t>
            </a:r>
            <a:endParaRPr lang="en-GB" sz="2000" dirty="0">
              <a:solidFill>
                <a:schemeClr val="tx2"/>
              </a:solidFill>
              <a:latin typeface="Biome Light" panose="020B0303030204020804" pitchFamily="34" charset="0"/>
              <a:cs typeface="Biome Light" panose="020B0303030204020804" pitchFamily="34" charset="0"/>
            </a:endParaRPr>
          </a:p>
        </p:txBody>
      </p:sp>
    </p:spTree>
    <p:extLst>
      <p:ext uri="{BB962C8B-B14F-4D97-AF65-F5344CB8AC3E}">
        <p14:creationId xmlns:p14="http://schemas.microsoft.com/office/powerpoint/2010/main" val="1984138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6A8BF1B-35B5-B50E-D078-CA8B44BB78CD}"/>
              </a:ext>
            </a:extLst>
          </p:cNvPr>
          <p:cNvPicPr>
            <a:picLocks noChangeAspect="1"/>
          </p:cNvPicPr>
          <p:nvPr/>
        </p:nvPicPr>
        <p:blipFill>
          <a:blip r:embed="rId2"/>
          <a:stretch>
            <a:fillRect/>
          </a:stretch>
        </p:blipFill>
        <p:spPr>
          <a:xfrm>
            <a:off x="170480" y="3459994"/>
            <a:ext cx="3456122" cy="3355295"/>
          </a:xfrm>
          <a:prstGeom prst="rect">
            <a:avLst/>
          </a:prstGeom>
        </p:spPr>
      </p:pic>
      <p:pic>
        <p:nvPicPr>
          <p:cNvPr id="10" name="Picture 9">
            <a:extLst>
              <a:ext uri="{FF2B5EF4-FFF2-40B4-BE49-F238E27FC236}">
                <a16:creationId xmlns:a16="http://schemas.microsoft.com/office/drawing/2014/main" id="{F751784D-83C5-0888-E431-57B68FDB77C5}"/>
              </a:ext>
            </a:extLst>
          </p:cNvPr>
          <p:cNvPicPr>
            <a:picLocks noChangeAspect="1"/>
          </p:cNvPicPr>
          <p:nvPr/>
        </p:nvPicPr>
        <p:blipFill>
          <a:blip r:embed="rId3"/>
          <a:stretch>
            <a:fillRect/>
          </a:stretch>
        </p:blipFill>
        <p:spPr>
          <a:xfrm>
            <a:off x="170480" y="42711"/>
            <a:ext cx="3456122" cy="3355295"/>
          </a:xfrm>
          <a:prstGeom prst="rect">
            <a:avLst/>
          </a:prstGeom>
        </p:spPr>
      </p:pic>
      <p:sp>
        <p:nvSpPr>
          <p:cNvPr id="11" name="TextBox 10">
            <a:extLst>
              <a:ext uri="{FF2B5EF4-FFF2-40B4-BE49-F238E27FC236}">
                <a16:creationId xmlns:a16="http://schemas.microsoft.com/office/drawing/2014/main" id="{1EF8A4E6-8DC4-A225-0096-D5BCF5C279B3}"/>
              </a:ext>
            </a:extLst>
          </p:cNvPr>
          <p:cNvSpPr txBox="1"/>
          <p:nvPr/>
        </p:nvSpPr>
        <p:spPr>
          <a:xfrm>
            <a:off x="3934049" y="4800918"/>
            <a:ext cx="2090807" cy="646331"/>
          </a:xfrm>
          <a:prstGeom prst="rect">
            <a:avLst/>
          </a:prstGeom>
          <a:noFill/>
        </p:spPr>
        <p:txBody>
          <a:bodyPr wrap="square" rtlCol="0">
            <a:spAutoFit/>
          </a:bodyPr>
          <a:lstStyle/>
          <a:p>
            <a:r>
              <a:rPr lang="en-US" dirty="0">
                <a:solidFill>
                  <a:schemeClr val="tx2"/>
                </a:solidFill>
                <a:latin typeface="Biome Light" panose="020B0303030204020804" pitchFamily="34" charset="0"/>
                <a:cs typeface="Biome Light" panose="020B0303030204020804" pitchFamily="34" charset="0"/>
              </a:rPr>
              <a:t>Example of a game over</a:t>
            </a:r>
            <a:endParaRPr lang="en-GB" dirty="0">
              <a:solidFill>
                <a:schemeClr val="tx2"/>
              </a:solidFill>
              <a:latin typeface="Biome Light" panose="020B0303030204020804" pitchFamily="34" charset="0"/>
              <a:cs typeface="Biome Light" panose="020B0303030204020804" pitchFamily="34" charset="0"/>
            </a:endParaRPr>
          </a:p>
        </p:txBody>
      </p:sp>
      <p:sp>
        <p:nvSpPr>
          <p:cNvPr id="12" name="TextBox 11">
            <a:extLst>
              <a:ext uri="{FF2B5EF4-FFF2-40B4-BE49-F238E27FC236}">
                <a16:creationId xmlns:a16="http://schemas.microsoft.com/office/drawing/2014/main" id="{05674CFF-C38B-F24F-6152-E103FB85A510}"/>
              </a:ext>
            </a:extLst>
          </p:cNvPr>
          <p:cNvSpPr txBox="1"/>
          <p:nvPr/>
        </p:nvSpPr>
        <p:spPr>
          <a:xfrm>
            <a:off x="3866732" y="1410751"/>
            <a:ext cx="2090806" cy="646331"/>
          </a:xfrm>
          <a:prstGeom prst="rect">
            <a:avLst/>
          </a:prstGeom>
          <a:noFill/>
        </p:spPr>
        <p:txBody>
          <a:bodyPr wrap="square" rtlCol="0">
            <a:spAutoFit/>
          </a:bodyPr>
          <a:lstStyle/>
          <a:p>
            <a:r>
              <a:rPr lang="en-US" dirty="0">
                <a:solidFill>
                  <a:schemeClr val="tx2"/>
                </a:solidFill>
                <a:latin typeface="Biome Light" panose="020B0303030204020804" pitchFamily="34" charset="0"/>
                <a:cs typeface="Biome Light" panose="020B0303030204020804" pitchFamily="34" charset="0"/>
              </a:rPr>
              <a:t>Example of a played game</a:t>
            </a:r>
            <a:endParaRPr lang="en-GB" dirty="0">
              <a:solidFill>
                <a:schemeClr val="tx2"/>
              </a:solidFill>
              <a:latin typeface="Biome Light" panose="020B0303030204020804" pitchFamily="34" charset="0"/>
              <a:cs typeface="Biome Light" panose="020B0303030204020804" pitchFamily="34" charset="0"/>
            </a:endParaRPr>
          </a:p>
        </p:txBody>
      </p:sp>
      <p:sp>
        <p:nvSpPr>
          <p:cNvPr id="13" name="Rectangle 12">
            <a:extLst>
              <a:ext uri="{FF2B5EF4-FFF2-40B4-BE49-F238E27FC236}">
                <a16:creationId xmlns:a16="http://schemas.microsoft.com/office/drawing/2014/main" id="{3236E943-93B9-55B7-B187-211BA2021239}"/>
              </a:ext>
            </a:extLst>
          </p:cNvPr>
          <p:cNvSpPr/>
          <p:nvPr/>
        </p:nvSpPr>
        <p:spPr>
          <a:xfrm>
            <a:off x="5982347" y="0"/>
            <a:ext cx="6209654" cy="6858000"/>
          </a:xfrm>
          <a:prstGeom prst="rect">
            <a:avLst/>
          </a:prstGeom>
          <a:solidFill>
            <a:srgbClr val="2A29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Box 13">
            <a:extLst>
              <a:ext uri="{FF2B5EF4-FFF2-40B4-BE49-F238E27FC236}">
                <a16:creationId xmlns:a16="http://schemas.microsoft.com/office/drawing/2014/main" id="{36E649EC-DE2F-282B-C010-334ABC6B4E80}"/>
              </a:ext>
            </a:extLst>
          </p:cNvPr>
          <p:cNvSpPr txBox="1"/>
          <p:nvPr/>
        </p:nvSpPr>
        <p:spPr>
          <a:xfrm>
            <a:off x="6440978" y="654108"/>
            <a:ext cx="5238751" cy="7940635"/>
          </a:xfrm>
          <a:prstGeom prst="rect">
            <a:avLst/>
          </a:prstGeom>
          <a:noFill/>
        </p:spPr>
        <p:txBody>
          <a:bodyPr wrap="square" rtlCol="0">
            <a:spAutoFit/>
          </a:bodyPr>
          <a:lstStyle/>
          <a:p>
            <a:r>
              <a:rPr lang="en-US" sz="1600" dirty="0">
                <a:solidFill>
                  <a:schemeClr val="bg1"/>
                </a:solidFill>
                <a:latin typeface="Biome Light" panose="020B0303030204020804" pitchFamily="34" charset="0"/>
                <a:cs typeface="Biome Light" panose="020B0303030204020804" pitchFamily="34" charset="0"/>
              </a:rPr>
              <a:t>Full list of features:</a:t>
            </a:r>
          </a:p>
          <a:p>
            <a:endParaRPr lang="en-US" sz="1600" dirty="0">
              <a:solidFill>
                <a:schemeClr val="bg1"/>
              </a:solidFill>
              <a:latin typeface="Biome Light" panose="020B0303030204020804" pitchFamily="34" charset="0"/>
              <a:cs typeface="Biome Light" panose="020B0303030204020804" pitchFamily="34" charset="0"/>
            </a:endParaRPr>
          </a:p>
          <a:p>
            <a:pPr marL="285750" indent="-285750">
              <a:buFont typeface="Arial" panose="020B0604020202020204" pitchFamily="34" charset="0"/>
              <a:buChar char="•"/>
            </a:pPr>
            <a:r>
              <a:rPr lang="en-US" sz="1600" dirty="0">
                <a:solidFill>
                  <a:schemeClr val="bg1"/>
                </a:solidFill>
                <a:latin typeface="Biome Light" panose="020B0303030204020804" pitchFamily="34" charset="0"/>
                <a:cs typeface="Biome Light" panose="020B0303030204020804" pitchFamily="34" charset="0"/>
              </a:rPr>
              <a:t>Leaflet interactive map with a </a:t>
            </a:r>
            <a:r>
              <a:rPr lang="en-US" sz="1600" dirty="0" err="1">
                <a:solidFill>
                  <a:schemeClr val="bg1"/>
                </a:solidFill>
                <a:latin typeface="Biome Light" panose="020B0303030204020804" pitchFamily="34" charset="0"/>
                <a:cs typeface="Biome Light" panose="020B0303030204020804" pitchFamily="34" charset="0"/>
              </a:rPr>
              <a:t>GeoJSON</a:t>
            </a:r>
            <a:r>
              <a:rPr lang="en-US" sz="1600" dirty="0">
                <a:solidFill>
                  <a:schemeClr val="bg1"/>
                </a:solidFill>
                <a:latin typeface="Biome Light" panose="020B0303030204020804" pitchFamily="34" charset="0"/>
                <a:cs typeface="Biome Light" panose="020B0303030204020804" pitchFamily="34" charset="0"/>
              </a:rPr>
              <a:t> layer to help change the </a:t>
            </a:r>
            <a:r>
              <a:rPr lang="en-US" sz="1600" dirty="0" err="1">
                <a:solidFill>
                  <a:schemeClr val="bg1"/>
                </a:solidFill>
                <a:latin typeface="Biome Light" panose="020B0303030204020804" pitchFamily="34" charset="0"/>
                <a:cs typeface="Biome Light" panose="020B0303030204020804" pitchFamily="34" charset="0"/>
              </a:rPr>
              <a:t>colour</a:t>
            </a:r>
            <a:r>
              <a:rPr lang="en-US" sz="1600" dirty="0">
                <a:solidFill>
                  <a:schemeClr val="bg1"/>
                </a:solidFill>
                <a:latin typeface="Biome Light" panose="020B0303030204020804" pitchFamily="34" charset="0"/>
                <a:cs typeface="Biome Light" panose="020B0303030204020804" pitchFamily="34" charset="0"/>
              </a:rPr>
              <a:t> of the countries</a:t>
            </a:r>
          </a:p>
          <a:p>
            <a:pPr marL="285750" indent="-285750">
              <a:buFont typeface="Arial" panose="020B0604020202020204" pitchFamily="34" charset="0"/>
              <a:buChar char="•"/>
            </a:pPr>
            <a:endParaRPr lang="en-US" sz="1600" dirty="0">
              <a:solidFill>
                <a:schemeClr val="bg1"/>
              </a:solidFill>
              <a:latin typeface="Biome Light" panose="020B0303030204020804" pitchFamily="34" charset="0"/>
              <a:cs typeface="Biome Light" panose="020B0303030204020804" pitchFamily="34" charset="0"/>
            </a:endParaRPr>
          </a:p>
          <a:p>
            <a:pPr marL="285750" indent="-285750">
              <a:buFont typeface="Arial" panose="020B0604020202020204" pitchFamily="34" charset="0"/>
              <a:buChar char="•"/>
            </a:pPr>
            <a:r>
              <a:rPr lang="en-US" sz="1600" dirty="0">
                <a:solidFill>
                  <a:schemeClr val="bg1"/>
                </a:solidFill>
                <a:latin typeface="Biome Light" panose="020B0303030204020804" pitchFamily="34" charset="0"/>
                <a:cs typeface="Biome Light" panose="020B0303030204020804" pitchFamily="34" charset="0"/>
              </a:rPr>
              <a:t>Hot-cold feature </a:t>
            </a:r>
          </a:p>
          <a:p>
            <a:pPr marL="285750" indent="-285750">
              <a:buFont typeface="Arial" panose="020B0604020202020204" pitchFamily="34" charset="0"/>
              <a:buChar char="•"/>
            </a:pPr>
            <a:endParaRPr lang="en-US" sz="1600" dirty="0">
              <a:solidFill>
                <a:schemeClr val="bg1"/>
              </a:solidFill>
              <a:latin typeface="Biome Light" panose="020B0303030204020804" pitchFamily="34" charset="0"/>
              <a:cs typeface="Biome Light" panose="020B0303030204020804" pitchFamily="34" charset="0"/>
            </a:endParaRPr>
          </a:p>
          <a:p>
            <a:pPr marL="285750" indent="-285750">
              <a:buFont typeface="Arial" panose="020B0604020202020204" pitchFamily="34" charset="0"/>
              <a:buChar char="•"/>
            </a:pPr>
            <a:r>
              <a:rPr lang="en-US" sz="1600" dirty="0">
                <a:solidFill>
                  <a:schemeClr val="bg1"/>
                </a:solidFill>
                <a:latin typeface="Biome Light" panose="020B0303030204020804" pitchFamily="34" charset="0"/>
                <a:cs typeface="Biome Light" panose="020B0303030204020804" pitchFamily="34" charset="0"/>
              </a:rPr>
              <a:t>Map bounds, can’t move to another region</a:t>
            </a:r>
          </a:p>
          <a:p>
            <a:pPr marL="285750" indent="-285750">
              <a:buFont typeface="Arial" panose="020B0604020202020204" pitchFamily="34" charset="0"/>
              <a:buChar char="•"/>
            </a:pPr>
            <a:endParaRPr lang="en-US" sz="1600" dirty="0">
              <a:solidFill>
                <a:schemeClr val="bg1"/>
              </a:solidFill>
              <a:latin typeface="Biome Light" panose="020B0303030204020804" pitchFamily="34" charset="0"/>
              <a:cs typeface="Biome Light" panose="020B0303030204020804" pitchFamily="34" charset="0"/>
            </a:endParaRPr>
          </a:p>
          <a:p>
            <a:pPr marL="285750" indent="-285750">
              <a:buFont typeface="Arial" panose="020B0604020202020204" pitchFamily="34" charset="0"/>
              <a:buChar char="•"/>
            </a:pPr>
            <a:r>
              <a:rPr lang="en-US" sz="1600" dirty="0">
                <a:solidFill>
                  <a:schemeClr val="bg1"/>
                </a:solidFill>
                <a:latin typeface="Biome Light" panose="020B0303030204020804" pitchFamily="34" charset="0"/>
                <a:cs typeface="Biome Light" panose="020B0303030204020804" pitchFamily="34" charset="0"/>
              </a:rPr>
              <a:t>Connection with the MySQL database to retrieve the name, latitude and longitude to calculate the distance</a:t>
            </a:r>
          </a:p>
          <a:p>
            <a:endParaRPr lang="en-US" sz="1600" dirty="0">
              <a:solidFill>
                <a:schemeClr val="bg1"/>
              </a:solidFill>
              <a:latin typeface="Biome Light" panose="020B0303030204020804" pitchFamily="34" charset="0"/>
              <a:cs typeface="Biome Light" panose="020B0303030204020804" pitchFamily="34" charset="0"/>
            </a:endParaRPr>
          </a:p>
          <a:p>
            <a:pPr marL="285750" indent="-285750">
              <a:buFont typeface="Arial" panose="020B0604020202020204" pitchFamily="34" charset="0"/>
              <a:buChar char="•"/>
            </a:pPr>
            <a:r>
              <a:rPr lang="en-US" sz="1600" dirty="0">
                <a:solidFill>
                  <a:schemeClr val="bg1"/>
                </a:solidFill>
                <a:latin typeface="Biome Light" panose="020B0303030204020804" pitchFamily="34" charset="0"/>
                <a:cs typeface="Biome Light" panose="020B0303030204020804" pitchFamily="34" charset="0"/>
              </a:rPr>
              <a:t>Guesses table with the distance to the correct country and a direction arrow</a:t>
            </a:r>
          </a:p>
          <a:p>
            <a:pPr marL="285750" indent="-285750">
              <a:buFont typeface="Arial" panose="020B0604020202020204" pitchFamily="34" charset="0"/>
              <a:buChar char="•"/>
            </a:pPr>
            <a:endParaRPr lang="en-US" sz="1600" dirty="0">
              <a:solidFill>
                <a:schemeClr val="bg1"/>
              </a:solidFill>
              <a:latin typeface="Biome Light" panose="020B0303030204020804" pitchFamily="34" charset="0"/>
              <a:cs typeface="Biome Light" panose="020B0303030204020804" pitchFamily="34" charset="0"/>
            </a:endParaRPr>
          </a:p>
          <a:p>
            <a:pPr marL="285750" indent="-285750">
              <a:buFont typeface="Arial" panose="020B0604020202020204" pitchFamily="34" charset="0"/>
              <a:buChar char="•"/>
            </a:pPr>
            <a:r>
              <a:rPr lang="en-US" sz="1600" dirty="0">
                <a:solidFill>
                  <a:schemeClr val="bg1"/>
                </a:solidFill>
                <a:latin typeface="Biome Light" panose="020B0303030204020804" pitchFamily="34" charset="0"/>
                <a:cs typeface="Biome Light" panose="020B0303030204020804" pitchFamily="34" charset="0"/>
              </a:rPr>
              <a:t>Updating number of guesses left</a:t>
            </a:r>
          </a:p>
          <a:p>
            <a:pPr marL="285750" indent="-285750">
              <a:buFont typeface="Arial" panose="020B0604020202020204" pitchFamily="34" charset="0"/>
              <a:buChar char="•"/>
            </a:pPr>
            <a:endParaRPr lang="en-US" sz="1600" dirty="0">
              <a:solidFill>
                <a:schemeClr val="bg1"/>
              </a:solidFill>
              <a:latin typeface="Biome Light" panose="020B0303030204020804" pitchFamily="34" charset="0"/>
              <a:cs typeface="Biome Light" panose="020B0303030204020804" pitchFamily="34" charset="0"/>
            </a:endParaRPr>
          </a:p>
          <a:p>
            <a:pPr marL="285750" indent="-285750">
              <a:buFont typeface="Arial" panose="020B0604020202020204" pitchFamily="34" charset="0"/>
              <a:buChar char="•"/>
            </a:pPr>
            <a:r>
              <a:rPr lang="en-US" sz="1600" dirty="0">
                <a:solidFill>
                  <a:schemeClr val="bg1"/>
                </a:solidFill>
                <a:latin typeface="Biome Light" panose="020B0303030204020804" pitchFamily="34" charset="0"/>
                <a:cs typeface="Biome Light" panose="020B0303030204020804" pitchFamily="34" charset="0"/>
              </a:rPr>
              <a:t>Congratulations message</a:t>
            </a:r>
          </a:p>
          <a:p>
            <a:pPr marL="285750" indent="-285750">
              <a:buFont typeface="Arial" panose="020B0604020202020204" pitchFamily="34" charset="0"/>
              <a:buChar char="•"/>
            </a:pPr>
            <a:endParaRPr lang="en-US" sz="1600" dirty="0">
              <a:solidFill>
                <a:schemeClr val="bg1"/>
              </a:solidFill>
              <a:latin typeface="Biome Light" panose="020B0303030204020804" pitchFamily="34" charset="0"/>
              <a:cs typeface="Biome Light" panose="020B0303030204020804" pitchFamily="34" charset="0"/>
            </a:endParaRPr>
          </a:p>
          <a:p>
            <a:pPr marL="285750" indent="-285750">
              <a:buFont typeface="Arial" panose="020B0604020202020204" pitchFamily="34" charset="0"/>
              <a:buChar char="•"/>
            </a:pPr>
            <a:r>
              <a:rPr lang="en-US" sz="1600" dirty="0">
                <a:solidFill>
                  <a:schemeClr val="bg1"/>
                </a:solidFill>
                <a:latin typeface="Biome Light" panose="020B0303030204020804" pitchFamily="34" charset="0"/>
                <a:cs typeface="Biome Light" panose="020B0303030204020804" pitchFamily="34" charset="0"/>
              </a:rPr>
              <a:t>If the player couldn’t guess, the correct country is displayed</a:t>
            </a:r>
          </a:p>
          <a:p>
            <a:pPr marL="285750" indent="-285750">
              <a:buFont typeface="Arial" panose="020B0604020202020204" pitchFamily="34" charset="0"/>
              <a:buChar char="•"/>
            </a:pPr>
            <a:endParaRPr lang="en-US" dirty="0">
              <a:solidFill>
                <a:schemeClr val="bg1"/>
              </a:solidFill>
              <a:latin typeface="Biome Light" panose="020B0303030204020804" pitchFamily="34" charset="0"/>
              <a:cs typeface="Biome Light" panose="020B0303030204020804" pitchFamily="34" charset="0"/>
            </a:endParaRPr>
          </a:p>
          <a:p>
            <a:pPr marL="285750" indent="-285750">
              <a:buFont typeface="Arial" panose="020B0604020202020204" pitchFamily="34" charset="0"/>
              <a:buChar char="•"/>
            </a:pPr>
            <a:endParaRPr lang="en-US" dirty="0">
              <a:solidFill>
                <a:schemeClr val="bg1"/>
              </a:solidFill>
              <a:latin typeface="Biome Light" panose="020B0303030204020804" pitchFamily="34" charset="0"/>
              <a:cs typeface="Biome Light" panose="020B0303030204020804" pitchFamily="34" charset="0"/>
            </a:endParaRPr>
          </a:p>
          <a:p>
            <a:pPr marL="285750" indent="-285750">
              <a:buFont typeface="Arial" panose="020B0604020202020204" pitchFamily="34" charset="0"/>
              <a:buChar char="•"/>
            </a:pPr>
            <a:endParaRPr lang="en-US" dirty="0">
              <a:solidFill>
                <a:schemeClr val="bg1"/>
              </a:solidFill>
              <a:latin typeface="Biome Light" panose="020B0303030204020804" pitchFamily="34" charset="0"/>
              <a:cs typeface="Biome Light" panose="020B0303030204020804" pitchFamily="34" charset="0"/>
            </a:endParaRPr>
          </a:p>
          <a:p>
            <a:pPr marL="285750" indent="-285750">
              <a:buFont typeface="Arial" panose="020B0604020202020204" pitchFamily="34" charset="0"/>
              <a:buChar char="•"/>
            </a:pPr>
            <a:endParaRPr lang="en-US" dirty="0">
              <a:solidFill>
                <a:schemeClr val="bg1"/>
              </a:solidFill>
              <a:latin typeface="Biome Light" panose="020B0303030204020804" pitchFamily="34" charset="0"/>
              <a:cs typeface="Biome Light" panose="020B0303030204020804" pitchFamily="34" charset="0"/>
            </a:endParaRPr>
          </a:p>
          <a:p>
            <a:pPr marL="285750" indent="-285750">
              <a:buFont typeface="Arial" panose="020B0604020202020204" pitchFamily="34" charset="0"/>
              <a:buChar char="•"/>
            </a:pPr>
            <a:endParaRPr lang="en-US" dirty="0">
              <a:solidFill>
                <a:schemeClr val="bg1"/>
              </a:solidFill>
              <a:latin typeface="Biome Light" panose="020B0303030204020804" pitchFamily="34" charset="0"/>
              <a:cs typeface="Biome Light" panose="020B0303030204020804" pitchFamily="34" charset="0"/>
            </a:endParaRPr>
          </a:p>
          <a:p>
            <a:endParaRPr lang="en-US" dirty="0">
              <a:solidFill>
                <a:schemeClr val="bg1"/>
              </a:solidFill>
            </a:endParaRPr>
          </a:p>
          <a:p>
            <a:br>
              <a:rPr lang="en-US" dirty="0">
                <a:solidFill>
                  <a:schemeClr val="bg1"/>
                </a:solidFill>
              </a:rPr>
            </a:br>
            <a:endParaRPr lang="en-GB" dirty="0">
              <a:solidFill>
                <a:schemeClr val="bg1"/>
              </a:solidFill>
            </a:endParaRPr>
          </a:p>
        </p:txBody>
      </p:sp>
    </p:spTree>
    <p:extLst>
      <p:ext uri="{BB962C8B-B14F-4D97-AF65-F5344CB8AC3E}">
        <p14:creationId xmlns:p14="http://schemas.microsoft.com/office/powerpoint/2010/main" val="17893710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Props1.xml><?xml version="1.0" encoding="utf-8"?>
<ds:datastoreItem xmlns:ds="http://schemas.openxmlformats.org/officeDocument/2006/customXml" ds:itemID="{8C0CC34A-D535-41BC-8B48-A0E1EA32D7E8}">
  <ds:schemaRefs>
    <ds:schemaRef ds:uri="http://schemas.microsoft.com/sharepoint/v3/contenttype/forms"/>
  </ds:schemaRefs>
</ds:datastoreItem>
</file>

<file path=customXml/itemProps2.xml><?xml version="1.0" encoding="utf-8"?>
<ds:datastoreItem xmlns:ds="http://schemas.openxmlformats.org/officeDocument/2006/customXml" ds:itemID="{5590CBB4-731C-4440-BC54-D2076F57C87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0E506F55-A469-454B-8FCA-6F8BCF9DAA6B}">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
  <TotalTime>2139</TotalTime>
  <Words>889</Words>
  <Application>Microsoft Office PowerPoint</Application>
  <PresentationFormat>Widescreen</PresentationFormat>
  <Paragraphs>118</Paragraphs>
  <Slides>13</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Arial</vt:lpstr>
      <vt:lpstr>Biome Light</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EUROPLE</dc:title>
  <dc:creator>Enache Maria</dc:creator>
  <cp:lastModifiedBy>Enache Maria</cp:lastModifiedBy>
  <cp:revision>108</cp:revision>
  <dcterms:created xsi:type="dcterms:W3CDTF">2023-05-25T20:23:24Z</dcterms:created>
  <dcterms:modified xsi:type="dcterms:W3CDTF">2023-05-28T09:20:31Z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